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720000"/>
        </a:solidFill>
        <a:effectLst/>
        <a:uFillTx/>
        <a:latin typeface="Tahoma"/>
        <a:ea typeface="Tahoma"/>
        <a:cs typeface="Tahoma"/>
        <a:sym typeface="Tahom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720000"/>
        </a:solidFill>
        <a:effectLst/>
        <a:uFillTx/>
        <a:latin typeface="Tahoma"/>
        <a:ea typeface="Tahoma"/>
        <a:cs typeface="Tahoma"/>
        <a:sym typeface="Tahom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720000"/>
        </a:solidFill>
        <a:effectLst/>
        <a:uFillTx/>
        <a:latin typeface="Tahoma"/>
        <a:ea typeface="Tahoma"/>
        <a:cs typeface="Tahoma"/>
        <a:sym typeface="Tahom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720000"/>
        </a:solidFill>
        <a:effectLst/>
        <a:uFillTx/>
        <a:latin typeface="Tahoma"/>
        <a:ea typeface="Tahoma"/>
        <a:cs typeface="Tahoma"/>
        <a:sym typeface="Tahom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720000"/>
        </a:solidFill>
        <a:effectLst/>
        <a:uFillTx/>
        <a:latin typeface="Tahoma"/>
        <a:ea typeface="Tahoma"/>
        <a:cs typeface="Tahoma"/>
        <a:sym typeface="Tahom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720000"/>
        </a:solidFill>
        <a:effectLst/>
        <a:uFillTx/>
        <a:latin typeface="Tahoma"/>
        <a:ea typeface="Tahoma"/>
        <a:cs typeface="Tahoma"/>
        <a:sym typeface="Tahom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720000"/>
        </a:solidFill>
        <a:effectLst/>
        <a:uFillTx/>
        <a:latin typeface="Tahoma"/>
        <a:ea typeface="Tahoma"/>
        <a:cs typeface="Tahoma"/>
        <a:sym typeface="Tahom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720000"/>
        </a:solidFill>
        <a:effectLst/>
        <a:uFillTx/>
        <a:latin typeface="Tahoma"/>
        <a:ea typeface="Tahoma"/>
        <a:cs typeface="Tahoma"/>
        <a:sym typeface="Tahom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720000"/>
        </a:solidFill>
        <a:effectLst/>
        <a:uFillTx/>
        <a:latin typeface="Tahoma"/>
        <a:ea typeface="Tahoma"/>
        <a:cs typeface="Tahoma"/>
        <a:sym typeface="Tahom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ahoma"/>
          <a:ea typeface="Tahoma"/>
          <a:cs typeface="Tahoma"/>
        </a:font>
        <a:srgbClr val="72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CCA"/>
          </a:solidFill>
        </a:fill>
      </a:tcStyle>
    </a:wholeTbl>
    <a:band2H>
      <a:tcTxStyle/>
      <a:tcStyle>
        <a:tcBdr/>
        <a:fill>
          <a:solidFill>
            <a:srgbClr val="FFE7E6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ahoma"/>
          <a:ea typeface="Tahoma"/>
          <a:cs typeface="Tahoma"/>
        </a:font>
        <a:srgbClr val="72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ahoma"/>
          <a:ea typeface="Tahoma"/>
          <a:cs typeface="Tahoma"/>
        </a:font>
        <a:srgbClr val="72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ahoma"/>
          <a:ea typeface="Tahoma"/>
          <a:cs typeface="Tahoma"/>
        </a:font>
        <a:srgbClr val="72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B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72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720000"/>
              </a:solidFill>
              <a:prstDash val="solid"/>
              <a:round/>
            </a:ln>
          </a:top>
          <a:bottom>
            <a:ln w="25400" cap="flat">
              <a:solidFill>
                <a:srgbClr val="72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20000"/>
              </a:solidFill>
              <a:prstDash val="solid"/>
              <a:round/>
            </a:ln>
          </a:top>
          <a:bottom>
            <a:ln w="25400" cap="flat">
              <a:solidFill>
                <a:srgbClr val="72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ahoma"/>
          <a:ea typeface="Tahoma"/>
          <a:cs typeface="Tahoma"/>
        </a:font>
        <a:srgbClr val="72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CACA"/>
          </a:solidFill>
        </a:fill>
      </a:tcStyle>
    </a:wholeTbl>
    <a:band2H>
      <a:tcTxStyle/>
      <a:tcStyle>
        <a:tcBdr/>
        <a:fill>
          <a:solidFill>
            <a:srgbClr val="EBE6E6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720000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720000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72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r"/>
          <p:cNvGrpSpPr/>
          <p:nvPr/>
        </p:nvGrpSpPr>
        <p:grpSpPr>
          <a:xfrm>
            <a:off x="0" y="0"/>
            <a:ext cx="8458200" cy="5943600"/>
            <a:chOff x="0" y="0"/>
            <a:chExt cx="8458200" cy="5943600"/>
          </a:xfrm>
        </p:grpSpPr>
        <p:sp>
          <p:nvSpPr>
            <p:cNvPr id="21" name="Figure"/>
            <p:cNvSpPr/>
            <p:nvPr/>
          </p:nvSpPr>
          <p:spPr>
            <a:xfrm>
              <a:off x="0" y="2286000"/>
              <a:ext cx="8183563" cy="365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96" y="16584"/>
                  </a:moveTo>
                  <a:lnTo>
                    <a:pt x="0" y="21600"/>
                  </a:lnTo>
                  <a:lnTo>
                    <a:pt x="0" y="11738"/>
                  </a:lnTo>
                  <a:lnTo>
                    <a:pt x="21600" y="0"/>
                  </a:lnTo>
                  <a:lnTo>
                    <a:pt x="21600" y="13275"/>
                  </a:lnTo>
                  <a:lnTo>
                    <a:pt x="21596" y="1658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20000"/>
                </a:gs>
                <a:gs pos="100000">
                  <a:srgbClr val="61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Figure"/>
            <p:cNvSpPr/>
            <p:nvPr/>
          </p:nvSpPr>
          <p:spPr>
            <a:xfrm>
              <a:off x="0" y="0"/>
              <a:ext cx="8458200" cy="585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1" y="18789"/>
                  </a:moveTo>
                  <a:lnTo>
                    <a:pt x="0" y="21600"/>
                  </a:lnTo>
                  <a:lnTo>
                    <a:pt x="0" y="53"/>
                  </a:lnTo>
                  <a:lnTo>
                    <a:pt x="21600" y="0"/>
                  </a:lnTo>
                  <a:lnTo>
                    <a:pt x="21531" y="1878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20000"/>
                </a:gs>
                <a:gs pos="100000">
                  <a:srgbClr val="8C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"/>
          <p:cNvGrpSpPr/>
          <p:nvPr/>
        </p:nvGrpSpPr>
        <p:grpSpPr>
          <a:xfrm>
            <a:off x="0" y="0"/>
            <a:ext cx="7242175" cy="1981200"/>
            <a:chOff x="0" y="0"/>
            <a:chExt cx="7242175" cy="1981200"/>
          </a:xfrm>
        </p:grpSpPr>
        <p:sp>
          <p:nvSpPr>
            <p:cNvPr id="2" name="Figure"/>
            <p:cNvSpPr/>
            <p:nvPr/>
          </p:nvSpPr>
          <p:spPr>
            <a:xfrm>
              <a:off x="0" y="925512"/>
              <a:ext cx="7123113" cy="105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3" y="9712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32"/>
                  </a:lnTo>
                  <a:lnTo>
                    <a:pt x="21573" y="4970"/>
                  </a:lnTo>
                  <a:lnTo>
                    <a:pt x="21573" y="971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20000"/>
                </a:gs>
                <a:gs pos="100000">
                  <a:srgbClr val="6B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" name="Figure"/>
            <p:cNvSpPr/>
            <p:nvPr/>
          </p:nvSpPr>
          <p:spPr>
            <a:xfrm>
              <a:off x="0" y="0"/>
              <a:ext cx="7242175" cy="190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91" y="1679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591" y="1679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20000"/>
                </a:gs>
                <a:gs pos="100000">
                  <a:srgbClr val="8C000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5" name="Texte du titre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Texte du titre</a:t>
            </a:r>
          </a:p>
        </p:txBody>
      </p:sp>
      <p:sp>
        <p:nvSpPr>
          <p:cNvPr id="6" name="Texte niveau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7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416270" y="6436360"/>
            <a:ext cx="270531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CC"/>
          </a:solidFill>
          <a:uFillTx/>
          <a:latin typeface="Tahoma"/>
          <a:ea typeface="Tahoma"/>
          <a:cs typeface="Tahoma"/>
          <a:sym typeface="Tahom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CC"/>
          </a:solidFill>
          <a:uFillTx/>
          <a:latin typeface="Tahoma"/>
          <a:ea typeface="Tahoma"/>
          <a:cs typeface="Tahoma"/>
          <a:sym typeface="Tahom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CC"/>
          </a:solidFill>
          <a:uFillTx/>
          <a:latin typeface="Tahoma"/>
          <a:ea typeface="Tahoma"/>
          <a:cs typeface="Tahoma"/>
          <a:sym typeface="Tahom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CC"/>
          </a:solidFill>
          <a:uFillTx/>
          <a:latin typeface="Tahoma"/>
          <a:ea typeface="Tahoma"/>
          <a:cs typeface="Tahoma"/>
          <a:sym typeface="Tahom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CC"/>
          </a:solidFill>
          <a:uFillTx/>
          <a:latin typeface="Tahoma"/>
          <a:ea typeface="Tahoma"/>
          <a:cs typeface="Tahoma"/>
          <a:sym typeface="Tahoma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CC"/>
          </a:solidFill>
          <a:uFillTx/>
          <a:latin typeface="Tahoma"/>
          <a:ea typeface="Tahoma"/>
          <a:cs typeface="Tahoma"/>
          <a:sym typeface="Tahoma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CC"/>
          </a:solidFill>
          <a:uFillTx/>
          <a:latin typeface="Tahoma"/>
          <a:ea typeface="Tahoma"/>
          <a:cs typeface="Tahoma"/>
          <a:sym typeface="Tahoma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CC"/>
          </a:solidFill>
          <a:uFillTx/>
          <a:latin typeface="Tahoma"/>
          <a:ea typeface="Tahoma"/>
          <a:cs typeface="Tahoma"/>
          <a:sym typeface="Tahoma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CC"/>
          </a:solidFill>
          <a:uFillTx/>
          <a:latin typeface="Tahoma"/>
          <a:ea typeface="Tahoma"/>
          <a:cs typeface="Tahoma"/>
          <a:sym typeface="Tahom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66"/>
        </a:buClr>
        <a:buSzPct val="80000"/>
        <a:buFontTx/>
        <a:buChar char="▪"/>
        <a:tabLst/>
        <a:defRPr sz="3200" b="0" i="0" u="none" strike="noStrike" cap="none" spc="0" baseline="0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66"/>
        </a:buClr>
        <a:buSzPct val="100000"/>
        <a:buFontTx/>
        <a:buChar char="–"/>
        <a:tabLst/>
        <a:defRPr sz="3200" b="0" i="0" u="none" strike="noStrike" cap="none" spc="0" baseline="0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66"/>
        </a:buClr>
        <a:buSzPct val="100000"/>
        <a:buFontTx/>
        <a:buChar char="▪"/>
        <a:tabLst/>
        <a:defRPr sz="3200" b="0" i="0" u="none" strike="noStrike" cap="none" spc="0" baseline="0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66"/>
        </a:buClr>
        <a:buSzPct val="100000"/>
        <a:buFontTx/>
        <a:buChar char="–"/>
        <a:tabLst/>
        <a:defRPr sz="3200" b="0" i="0" u="none" strike="noStrike" cap="none" spc="0" baseline="0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66"/>
        </a:buClr>
        <a:buSzPct val="100000"/>
        <a:buFontTx/>
        <a:buChar char="▪"/>
        <a:tabLst/>
        <a:defRPr sz="3200" b="0" i="0" u="none" strike="noStrike" cap="none" spc="0" baseline="0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66"/>
        </a:buClr>
        <a:buSzPct val="100000"/>
        <a:buFont typeface="Wingdings"/>
        <a:buChar char=""/>
        <a:tabLst/>
        <a:defRPr sz="3200" b="0" i="0" u="none" strike="noStrike" cap="none" spc="0" baseline="0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66"/>
        </a:buClr>
        <a:buSzPct val="100000"/>
        <a:buFont typeface="Wingdings"/>
        <a:buChar char=""/>
        <a:tabLst/>
        <a:defRPr sz="3200" b="0" i="0" u="none" strike="noStrike" cap="none" spc="0" baseline="0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66"/>
        </a:buClr>
        <a:buSzPct val="100000"/>
        <a:buFont typeface="Wingdings"/>
        <a:buChar char=""/>
        <a:tabLst/>
        <a:defRPr sz="3200" b="0" i="0" u="none" strike="noStrike" cap="none" spc="0" baseline="0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66"/>
        </a:buClr>
        <a:buSzPct val="100000"/>
        <a:buFont typeface="Wingdings"/>
        <a:buChar char=""/>
        <a:tabLst/>
        <a:defRPr sz="3200" b="0" i="0" u="none" strike="noStrike" cap="none" spc="0" baseline="0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Médicaments cardiovasculaires"/>
          <p:cNvSpPr txBox="1">
            <a:spLocks noGrp="1"/>
          </p:cNvSpPr>
          <p:nvPr>
            <p:ph type="title" idx="4294967295"/>
          </p:nvPr>
        </p:nvSpPr>
        <p:spPr>
          <a:xfrm>
            <a:off x="2879725" y="1844675"/>
            <a:ext cx="6264275" cy="172878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r>
              <a:t>Médicaments cardiovasculaires</a:t>
            </a:r>
          </a:p>
        </p:txBody>
      </p:sp>
      <p:sp>
        <p:nvSpPr>
          <p:cNvPr id="34" name="Cursuri Romeo T. Cristina®"/>
          <p:cNvSpPr txBox="1"/>
          <p:nvPr/>
        </p:nvSpPr>
        <p:spPr>
          <a:xfrm>
            <a:off x="3203575" y="3920966"/>
            <a:ext cx="5940425" cy="497047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algn="r">
              <a:spcBef>
                <a:spcPts val="1900"/>
              </a:spcBef>
              <a:defRPr sz="20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  <a:r>
              <a:t>Cursuri Romeo T. Cristina</a:t>
            </a:r>
            <a:r>
              <a:rPr sz="3200" baseline="30000"/>
              <a:t>®</a:t>
            </a:r>
          </a:p>
        </p:txBody>
      </p:sp>
      <p:sp>
        <p:nvSpPr>
          <p:cNvPr id="35" name="C.10"/>
          <p:cNvSpPr/>
          <p:nvPr/>
        </p:nvSpPr>
        <p:spPr>
          <a:xfrm>
            <a:off x="3276600" y="4797425"/>
            <a:ext cx="3168650" cy="1362147"/>
          </a:xfrm>
          <a:prstGeom prst="rect">
            <a:avLst/>
          </a:prstGeom>
          <a:solidFill>
            <a:srgbClr val="FF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defRPr sz="9000" b="1">
                <a:solidFill>
                  <a:srgbClr val="FF0000"/>
                </a:solidFill>
                <a:effectLst>
                  <a:outerShdw blurRad="12700" dist="63500" dir="2700000" rotWithShape="0">
                    <a:srgbClr val="000000"/>
                  </a:outerShdw>
                </a:effectLst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C.10</a:t>
            </a:r>
          </a:p>
        </p:txBody>
      </p:sp>
      <p:pic>
        <p:nvPicPr>
          <p:cNvPr id="36" name="siglaR" descr="siglaR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292725" y="3789362"/>
            <a:ext cx="863600" cy="792163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image.png" descr="image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6516687" y="4797425"/>
            <a:ext cx="2627313" cy="1347788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Image source: http://veterinary.thorne.com/media/images/veterinary/heart.jpg"/>
          <p:cNvSpPr txBox="1"/>
          <p:nvPr/>
        </p:nvSpPr>
        <p:spPr>
          <a:xfrm>
            <a:off x="3681095" y="6400800"/>
            <a:ext cx="5417185" cy="447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 b="1"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Image source: http://veterinary.thorne.com/media/images/veterinary/heart.jpg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69" name="Les médicaments cardiovasculaires peuvent être classés en:…"/>
          <p:cNvSpPr txBox="1">
            <a:spLocks noGrp="1"/>
          </p:cNvSpPr>
          <p:nvPr>
            <p:ph type="body" idx="4294967295"/>
          </p:nvPr>
        </p:nvSpPr>
        <p:spPr>
          <a:xfrm>
            <a:off x="250825" y="1628775"/>
            <a:ext cx="8642350" cy="50403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SzTx/>
              <a:buFont typeface="Wingdings"/>
              <a:buNone/>
              <a:defRPr sz="2800" b="1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Les médicaments cardiovasculaires peuvent être classés en:</a:t>
            </a:r>
          </a:p>
          <a:p>
            <a:pPr marL="0" indent="0">
              <a:spcBef>
                <a:spcPts val="600"/>
              </a:spcBef>
              <a:buSzTx/>
              <a:buFont typeface="Wingdings"/>
              <a:buNone/>
              <a:defRPr sz="2800" b="1">
                <a:solidFill>
                  <a:srgbClr val="FFFFCC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280736" indent="-280736">
              <a:spcBef>
                <a:spcPts val="600"/>
              </a:spcBef>
              <a:buClrTx/>
              <a:buSzPct val="60000"/>
              <a:buBlip>
                <a:blip r:embed="rId2"/>
              </a:buBlip>
              <a:defRPr sz="2800" b="1">
                <a:solidFill>
                  <a:srgbClr val="C4BC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Stimulants cardiaques</a:t>
            </a:r>
          </a:p>
          <a:p>
            <a:pPr marL="280736" indent="-280736">
              <a:spcBef>
                <a:spcPts val="600"/>
              </a:spcBef>
              <a:buClrTx/>
              <a:buSzPct val="60000"/>
              <a:buBlip>
                <a:blip r:embed="rId3"/>
              </a:buBlip>
              <a:defRPr sz="2800" b="1">
                <a:solidFill>
                  <a:srgbClr val="C4BC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Sympathicomimetics;</a:t>
            </a:r>
          </a:p>
          <a:p>
            <a:pPr marL="280736" indent="-280736">
              <a:spcBef>
                <a:spcPts val="600"/>
              </a:spcBef>
              <a:buClrTx/>
              <a:buSzPct val="60000"/>
              <a:buBlip>
                <a:blip r:embed="rId4"/>
              </a:buBlip>
              <a:defRPr sz="2800" b="1">
                <a:solidFill>
                  <a:srgbClr val="C4BC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vasoconstricteurs;</a:t>
            </a:r>
          </a:p>
          <a:p>
            <a:pPr marL="280736" indent="-280736">
              <a:spcBef>
                <a:spcPts val="600"/>
              </a:spcBef>
              <a:buClrTx/>
              <a:buSzPct val="60000"/>
              <a:buBlip>
                <a:blip r:embed="rId5"/>
              </a:buBlip>
              <a:defRPr sz="2800" b="1">
                <a:solidFill>
                  <a:srgbClr val="C4BC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asystoliques;</a:t>
            </a:r>
          </a:p>
          <a:p>
            <a:pPr marL="280736" indent="-280736">
              <a:spcBef>
                <a:spcPts val="600"/>
              </a:spcBef>
              <a:buClrTx/>
              <a:buSzPct val="60000"/>
              <a:buBlip>
                <a:blip r:embed="rId6"/>
              </a:buBlip>
              <a:defRPr sz="2800" b="1">
                <a:solidFill>
                  <a:srgbClr val="C4BC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vasodilatateurs;</a:t>
            </a:r>
          </a:p>
          <a:p>
            <a:pPr marL="280736" indent="-280736">
              <a:spcBef>
                <a:spcPts val="600"/>
              </a:spcBef>
              <a:buClrTx/>
              <a:buSzPct val="60000"/>
              <a:buBlip>
                <a:blip r:embed="rId7"/>
              </a:buBlip>
              <a:defRPr sz="2800" b="1">
                <a:solidFill>
                  <a:srgbClr val="C4BC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hémostatique.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72" name="Cardiovascular…"/>
          <p:cNvSpPr txBox="1">
            <a:spLocks noGrp="1"/>
          </p:cNvSpPr>
          <p:nvPr>
            <p:ph type="body" sz="quarter" idx="4294967295"/>
          </p:nvPr>
        </p:nvSpPr>
        <p:spPr>
          <a:xfrm>
            <a:off x="0" y="4941887"/>
            <a:ext cx="8748713" cy="1295401"/>
          </a:xfrm>
          <a:prstGeom prst="rect">
            <a:avLst/>
          </a:prstGeom>
          <a:solidFill>
            <a:srgbClr val="FF9900"/>
          </a:solidFill>
        </p:spPr>
        <p:txBody>
          <a:bodyPr anchor="ctr">
            <a:normAutofit/>
          </a:bodyPr>
          <a:lstStyle/>
          <a:p>
            <a:pPr marL="0" indent="77342" defTabSz="768095">
              <a:lnSpc>
                <a:spcPct val="90000"/>
              </a:lnSpc>
              <a:spcBef>
                <a:spcPts val="800"/>
              </a:spcBef>
              <a:buSzTx/>
              <a:buFont typeface="Wingdings"/>
              <a:buNone/>
              <a:defRPr sz="3696" b="1" u="sng">
                <a:effectLst>
                  <a:outerShdw blurRad="10668" dist="2133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                Cardiovascular </a:t>
            </a:r>
          </a:p>
          <a:p>
            <a:pPr marL="0" indent="77342" defTabSz="768095">
              <a:lnSpc>
                <a:spcPct val="90000"/>
              </a:lnSpc>
              <a:spcBef>
                <a:spcPts val="800"/>
              </a:spcBef>
              <a:buSzTx/>
              <a:buFont typeface="Wingdings"/>
              <a:buNone/>
              <a:defRPr sz="3696" b="1" u="sng">
                <a:effectLst>
                  <a:outerShdw blurRad="10668" dist="2133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                             substances</a:t>
            </a:r>
          </a:p>
        </p:txBody>
      </p:sp>
      <p:pic>
        <p:nvPicPr>
          <p:cNvPr id="7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rcRect b="5268"/>
          <a:stretch>
            <a:fillRect/>
          </a:stretch>
        </p:blipFill>
        <p:spPr>
          <a:xfrm>
            <a:off x="6132512" y="2176462"/>
            <a:ext cx="3011488" cy="4681538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http://lifesciencefacts.com/wp-content/uploads/2011/01/Cardiovascular_system-SPL.jpg"/>
          <p:cNvSpPr txBox="1"/>
          <p:nvPr/>
        </p:nvSpPr>
        <p:spPr>
          <a:xfrm>
            <a:off x="45719" y="4581525"/>
            <a:ext cx="645620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 b="1">
                <a:solidFill>
                  <a:srgbClr val="FFFFFF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r>
              <a:t>http://lifesciencefacts.com/wp-content/uploads/2011/01/Cardiovascular_system-SPL.jpg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77" name="1. Modificateurs de contractilité (cardiotonique)"/>
          <p:cNvSpPr txBox="1">
            <a:spLocks noGrp="1"/>
          </p:cNvSpPr>
          <p:nvPr>
            <p:ph type="body" sz="quarter" idx="4294967295"/>
          </p:nvPr>
        </p:nvSpPr>
        <p:spPr>
          <a:xfrm>
            <a:off x="-1" y="4868862"/>
            <a:ext cx="9144002" cy="604838"/>
          </a:xfrm>
          <a:prstGeom prst="rect">
            <a:avLst/>
          </a:prstGeom>
          <a:solidFill>
            <a:srgbClr val="FF9900"/>
          </a:solidFill>
        </p:spPr>
        <p:txBody>
          <a:bodyPr>
            <a:normAutofit/>
          </a:bodyPr>
          <a:lstStyle>
            <a:lvl1pPr marL="0" indent="332184" defTabSz="850391">
              <a:buSzTx/>
              <a:buFont typeface="Wingdings"/>
              <a:buNone/>
              <a:defRPr sz="2976" b="1">
                <a:effectLst>
                  <a:outerShdw blurRad="11811" dist="2362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r>
              <a:t> 1. Modificateurs de contractilité (cardiotonique)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80" name="Glycosides digitaliques…"/>
          <p:cNvSpPr txBox="1">
            <a:spLocks noGrp="1"/>
          </p:cNvSpPr>
          <p:nvPr>
            <p:ph type="body" idx="4294967295"/>
          </p:nvPr>
        </p:nvSpPr>
        <p:spPr>
          <a:xfrm>
            <a:off x="457200" y="620712"/>
            <a:ext cx="8229600" cy="5475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7782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19" b="1">
                <a:solidFill>
                  <a:srgbClr val="FF9900"/>
                </a:solidFill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Glycosides digitaliques</a:t>
            </a:r>
          </a:p>
          <a:p>
            <a:pPr marL="0" indent="0" algn="just" defTabSz="87782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19" b="1">
                <a:solidFill>
                  <a:srgbClr val="FF9900"/>
                </a:solidFill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7782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19" b="1">
                <a:solidFill>
                  <a:srgbClr val="FF9900"/>
                </a:solidFill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</a:t>
            </a:r>
            <a:r>
              <a:rPr>
                <a:solidFill>
                  <a:srgbClr val="FFFFFF"/>
                </a:solidFill>
              </a:rPr>
              <a:t>sont cardiotoniques (inotropes)</a:t>
            </a:r>
          </a:p>
          <a:p>
            <a:pPr marL="0" indent="0" algn="just" defTabSz="87782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19" b="1"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-extrait de plantes, rôle dans la thérapie des insuffisances cardiaques.</a:t>
            </a:r>
          </a:p>
          <a:p>
            <a:pPr marL="0" indent="0" algn="just" defTabSz="87782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19" b="1"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7782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19" b="1"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-prévenir l'insuffisance cardiaque hypodynamique en:</a:t>
            </a:r>
          </a:p>
          <a:p>
            <a:pPr marL="0" indent="0" algn="just" defTabSz="87782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19" b="1"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  amplification de l'activité (sans augmentation de la consommation d'énergie)</a:t>
            </a:r>
          </a:p>
          <a:p>
            <a:pPr marL="0" indent="0" algn="just" defTabSz="87782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19" b="1"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  augmentation de la fréquence cardiaque (comme Sympathicomimetic).</a:t>
            </a:r>
          </a:p>
          <a:p>
            <a:pPr marL="0" indent="0" algn="just" defTabSz="87782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19" b="1"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7782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19" b="1"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Une molécule de glycoside contient:</a:t>
            </a:r>
          </a:p>
          <a:p>
            <a:pPr marL="0" indent="0" algn="just" defTabSz="87782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19" b="1"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-un noyau glucidique, glucone et</a:t>
            </a:r>
          </a:p>
          <a:p>
            <a:pPr marL="0" indent="0" algn="just" defTabSz="87782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19" b="1"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une séquence: Genin (ou aglycone) = structure stérol.</a:t>
            </a:r>
          </a:p>
          <a:p>
            <a:pPr marL="0" indent="0" algn="just" defTabSz="87782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19" b="1"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-activité: très influencée par la structure glucidique attachée.</a:t>
            </a:r>
          </a:p>
          <a:p>
            <a:pPr marL="0" indent="0" algn="just" defTabSz="877823">
              <a:lnSpc>
                <a:spcPct val="90000"/>
              </a:lnSpc>
              <a:spcBef>
                <a:spcPts val="400"/>
              </a:spcBef>
              <a:buSzTx/>
              <a:buFont typeface="Wingdings"/>
              <a:buNone/>
              <a:defRPr sz="1919" b="1"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l'hydrolyse des glycosides de digitalis se décompose en plusieurs gluconates et Genin.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83" name="Les glucones sont principalement représentés par:…"/>
          <p:cNvSpPr txBox="1">
            <a:spLocks noGrp="1"/>
          </p:cNvSpPr>
          <p:nvPr>
            <p:ph type="body" idx="4294967295"/>
          </p:nvPr>
        </p:nvSpPr>
        <p:spPr>
          <a:xfrm>
            <a:off x="395287" y="1196975"/>
            <a:ext cx="8280401" cy="46799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solidFill>
                  <a:srgbClr val="FFCC66"/>
                </a:solidFill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Les glucones sont principalement représentés par: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solidFill>
                  <a:srgbClr val="FFCC66"/>
                </a:solidFill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solidFill>
                  <a:srgbClr val="FFCC66"/>
                </a:solidFill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Strophantines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solidFill>
                  <a:srgbClr val="FFCC66"/>
                </a:solidFill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Genin,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solidFill>
                  <a:srgbClr val="FFCC66"/>
                </a:solidFill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digitalin,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solidFill>
                  <a:srgbClr val="FFCC66"/>
                </a:solidFill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scilarein,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solidFill>
                  <a:srgbClr val="FFCC66"/>
                </a:solidFill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rhamnose.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solidFill>
                  <a:srgbClr val="FFCC66"/>
                </a:solidFill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solidFill>
                  <a:srgbClr val="FFCC66"/>
                </a:solidFill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Les génines stéroliques se distinguent par leurs groupes latéraux. L'effet cardiovasculaire est dû à ces Genin.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solidFill>
                  <a:srgbClr val="FFCC66"/>
                </a:solidFill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Les glucones servent à solubiliser et à se fixer dans le myocarde.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solidFill>
                  <a:srgbClr val="FFCC66"/>
                </a:solidFill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Les génines seules sont plusieurs fois moins efficaces que les glicosides correspondants.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86" name="Chez le porc, les glicosides cardiovasculaires produisent: inotropisme positif, cronotropisme, batmotropisme et dromotropisme, tous négatifs.…"/>
          <p:cNvSpPr txBox="1">
            <a:spLocks noGrp="1"/>
          </p:cNvSpPr>
          <p:nvPr>
            <p:ph type="body" idx="4294967295"/>
          </p:nvPr>
        </p:nvSpPr>
        <p:spPr>
          <a:xfrm>
            <a:off x="457200" y="836612"/>
            <a:ext cx="8229600" cy="52562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Chez le porc, les glicosides cardiovasculaires produisent: inotropisme positif, cronotropisme, batmotropisme et dromotropisme, tous négatifs.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Installer: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Hypertension artérielle: le débit cardiaque augmente.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la systole et la diastole deviennent complètes,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 cœur fonctionne lentement, mais avec force,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se produit une bien meilleure irrigation du corps,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l'œdème et la congestion sont réduits.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soulagera les troubles de l'insuffisance cardiaque jusqu'à l'abolition,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en cas de dégénérescence cardiaque, effet quasi nul.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à fortes doses: extrasystoles (batmotropisme positif) et bloc cardiaque avec arrêt cardiaque en systole.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Les doses thérapeutiques de glicosides peuvent être des diurétiques.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89" name="Genins and Gluons produced by hydrolysis of digitalis glycosides"/>
          <p:cNvSpPr txBox="1"/>
          <p:nvPr/>
        </p:nvSpPr>
        <p:spPr>
          <a:xfrm>
            <a:off x="225107" y="1932925"/>
            <a:ext cx="6024077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>
                <a:solidFill>
                  <a:srgbClr val="FFCC66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Genins and Gluons produced by hydrolysis of digitalis glycosides</a:t>
            </a:r>
          </a:p>
        </p:txBody>
      </p:sp>
      <p:graphicFrame>
        <p:nvGraphicFramePr>
          <p:cNvPr id="90" name="Tableau"/>
          <p:cNvGraphicFramePr/>
          <p:nvPr/>
        </p:nvGraphicFramePr>
        <p:xfrm>
          <a:off x="0" y="2492375"/>
          <a:ext cx="9109075" cy="341153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271587"/>
                <a:gridCol w="1787525"/>
                <a:gridCol w="6049962"/>
              </a:tblGrid>
              <a:tr h="485775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Glicozida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gradFill flip="none" rotWithShape="1">
                      <a:gsLst>
                        <a:gs pos="0">
                          <a:srgbClr val="76185E"/>
                        </a:gs>
                        <a:gs pos="100000">
                          <a:srgbClr val="FF33CC"/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Genina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gradFill flip="none" rotWithShape="1">
                      <a:gsLst>
                        <a:gs pos="0">
                          <a:srgbClr val="76185E"/>
                        </a:gs>
                        <a:gs pos="100000">
                          <a:srgbClr val="FF33CC"/>
                        </a:gs>
                      </a:gsLst>
                      <a:lin ang="16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 b="1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rPr>
                        <a:t>Glucona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gradFill flip="none" rotWithShape="1">
                      <a:gsLst>
                        <a:gs pos="0">
                          <a:srgbClr val="76185E"/>
                        </a:gs>
                        <a:gs pos="100000">
                          <a:srgbClr val="FF33CC"/>
                        </a:gs>
                      </a:gsLst>
                      <a:lin ang="16200000" scaled="0"/>
                    </a:gra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Digitoxina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Digitoxigenina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Digitoxoză  3 molecule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0000"/>
                    </a:solidFill>
                  </a:tcPr>
                </a:tc>
              </a:tr>
              <a:tr h="36671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Gitoxina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Gitoxigenina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Digitoxoză  3 molecule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00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Gitalina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Gitaligenina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Digitoxoză  3 molecule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0000"/>
                    </a:solidFill>
                  </a:tcPr>
                </a:tc>
              </a:tr>
              <a:tr h="36671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Digoxina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Digoxigenina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Digitoxoză  3 molecule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00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Digitalina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Gitoxigenina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Digitaloză   1moleculă + Glucoză  1 moleculă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00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Digitonina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Digitogenina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Galactoză    4 molecule + Xyloză  1 moleculă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0000"/>
                    </a:solidFill>
                  </a:tcPr>
                </a:tc>
              </a:tr>
              <a:tr h="36671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Gitonina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Gitogenina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Galactoză    3 molecule + Pentoză    1 moleculă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00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Tigonina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Tigogenina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defRPr sz="1800">
                          <a:solidFill>
                            <a:srgbClr val="000000"/>
                          </a:solidFill>
                          <a:effectLst/>
                        </a:defRPr>
                      </a:pPr>
                      <a:r>
                        <a:rPr sz="2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Glucoză   2 molecule + Galactoză 2 molecule + Ramnoză</a:t>
                      </a:r>
                    </a:p>
                  </a:txBody>
                  <a:tcPr marL="45713" marR="45713" marT="45713" marB="45713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93" name="Digitalics"/>
          <p:cNvSpPr txBox="1">
            <a:spLocks noGrp="1"/>
          </p:cNvSpPr>
          <p:nvPr>
            <p:ph type="title" idx="4294967295"/>
          </p:nvPr>
        </p:nvSpPr>
        <p:spPr>
          <a:xfrm>
            <a:off x="-1" y="549275"/>
            <a:ext cx="9144002" cy="576263"/>
          </a:xfrm>
          <a:prstGeom prst="rect">
            <a:avLst/>
          </a:prstGeom>
          <a:solidFill>
            <a:srgbClr val="FF9900"/>
          </a:solidFill>
        </p:spPr>
        <p:txBody>
          <a:bodyPr>
            <a:normAutofit/>
          </a:bodyPr>
          <a:lstStyle/>
          <a:p>
            <a:pPr algn="l">
              <a:defRPr sz="28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   </a:t>
            </a:r>
            <a:r>
              <a:rPr>
                <a:solidFill>
                  <a:srgbClr val="FFFFFF"/>
                </a:solidFill>
              </a:rPr>
              <a:t>Digitalics </a:t>
            </a:r>
          </a:p>
        </p:txBody>
      </p:sp>
      <p:sp>
        <p:nvSpPr>
          <p:cNvPr id="94" name="Oficina:…"/>
          <p:cNvSpPr txBox="1">
            <a:spLocks noGrp="1"/>
          </p:cNvSpPr>
          <p:nvPr>
            <p:ph type="body" idx="4294967295"/>
          </p:nvPr>
        </p:nvSpPr>
        <p:spPr>
          <a:xfrm>
            <a:off x="250825" y="1341437"/>
            <a:ext cx="8532813" cy="46085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solidFill>
                  <a:srgbClr val="FFC000"/>
                </a:solidFill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Oficina</a:t>
            </a:r>
            <a:r>
              <a:rPr>
                <a:solidFill>
                  <a:srgbClr val="FFFF00"/>
                </a:solidFill>
              </a:rPr>
              <a:t>: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feuilles de digitale laineuse et poudre de feuilles.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Principes actifs: Digital digitalina, gitaloxina, gitalina, saponines, sels de potassium.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solidFill>
                  <a:srgbClr val="F5EC00"/>
                </a:solidFill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Digoxine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glycoside officinale et saponines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irritant pour la muqueuse digestive = vomissement et entérite.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Action: s'installe progressivement après une période de latence de 24 heures. Atteint une intensité optimale puis diminue lentement sous forme de glicosides cardiovasculaires cumulatifs.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97" name="Digitale…"/>
          <p:cNvSpPr txBox="1">
            <a:spLocks noGrp="1"/>
          </p:cNvSpPr>
          <p:nvPr>
            <p:ph type="body" idx="4294967295"/>
          </p:nvPr>
        </p:nvSpPr>
        <p:spPr>
          <a:xfrm>
            <a:off x="468312" y="836612"/>
            <a:ext cx="8461376" cy="532765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22959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0" b="1">
                <a:solidFill>
                  <a:srgbClr val="FF99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Digitale</a:t>
            </a:r>
          </a:p>
          <a:p>
            <a:pPr marL="0" indent="0" algn="just" defTabSz="822959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0" b="1">
                <a:solidFill>
                  <a:srgbClr val="FF99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l'un des meilleurs remèdes de l'insuffisance cardiaque.</a:t>
            </a:r>
          </a:p>
          <a:p>
            <a:pPr marL="0" indent="0" algn="just" defTabSz="822959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0" b="1">
                <a:solidFill>
                  <a:srgbClr val="FF99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sur: myocarde, paroi vasculaire, centre vasomoteur, vague.</a:t>
            </a:r>
          </a:p>
          <a:p>
            <a:pPr marL="0" indent="0" algn="just" defTabSz="822959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0" b="1">
                <a:solidFill>
                  <a:srgbClr val="FF99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améliore la circulation,</a:t>
            </a:r>
          </a:p>
          <a:p>
            <a:pPr marL="0" indent="0" algn="just" defTabSz="822959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0" b="1">
                <a:solidFill>
                  <a:srgbClr val="FF99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sang stagnant (stase, œdème): aspiré et poussé vers les artères = diminution des perturbations locales</a:t>
            </a:r>
          </a:p>
          <a:p>
            <a:pPr marL="0" indent="0" algn="just" defTabSz="822959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0" b="1">
                <a:solidFill>
                  <a:srgbClr val="FF99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Indication majeure:</a:t>
            </a:r>
          </a:p>
          <a:p>
            <a:pPr marL="0" indent="0" algn="just" defTabSz="822959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0" b="1">
                <a:solidFill>
                  <a:srgbClr val="FF99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insuffisance cardiaque chronique et subaiguë</a:t>
            </a:r>
          </a:p>
          <a:p>
            <a:pPr marL="0" indent="0" algn="just" defTabSz="822959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0" b="1">
                <a:solidFill>
                  <a:srgbClr val="FF99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insuffisance valvulaire en phase de décompensation,</a:t>
            </a:r>
          </a:p>
          <a:p>
            <a:pPr marL="0" indent="0" algn="just" defTabSz="822959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0" b="1">
                <a:solidFill>
                  <a:srgbClr val="FF99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dans les fibrillations artérielles fonctionnelles</a:t>
            </a:r>
          </a:p>
          <a:p>
            <a:pPr marL="0" indent="0" algn="just" defTabSz="822959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0" b="1">
                <a:solidFill>
                  <a:srgbClr val="FF99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pas dans: fibrillations avec lésions organiques irréversibles,</a:t>
            </a:r>
          </a:p>
          <a:p>
            <a:pPr marL="0" indent="0" algn="just" defTabSz="822959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0" b="1">
                <a:solidFill>
                  <a:srgbClr val="FF99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hydropsie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00" name="Contre-indiqué dans:…"/>
          <p:cNvSpPr txBox="1">
            <a:spLocks noGrp="1"/>
          </p:cNvSpPr>
          <p:nvPr>
            <p:ph type="body" idx="4294967295"/>
          </p:nvPr>
        </p:nvSpPr>
        <p:spPr>
          <a:xfrm>
            <a:off x="539750" y="908050"/>
            <a:ext cx="8208963" cy="53292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Contre-indiqué dans:</a:t>
            </a:r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-insuffisance vasculaire,</a:t>
            </a:r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-Maladies infectieuses,</a:t>
            </a:r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gastro-entérite aiguë, en particulier chez les chiens et les chats,</a:t>
            </a:r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-dégénérescence du foie et du myocarde,</a:t>
            </a:r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-endocardite aiguë.</a:t>
            </a:r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Stockage Venena.</a:t>
            </a:r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Commercial:</a:t>
            </a:r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Solutions Digitalina pour usage interne 1 ‰, comprimés 0,1 g</a:t>
            </a:r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Deslanozide, ampoules de 2 ml 0,2 ‰, compr. 0,2 mg</a:t>
            </a:r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Dosage: - 1-2 g chez les grands animaux et</a:t>
            </a:r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- 0,02-0,05 g chez les chiens et les chats.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41" name="Required recollections"/>
          <p:cNvSpPr txBox="1">
            <a:spLocks noGrp="1"/>
          </p:cNvSpPr>
          <p:nvPr>
            <p:ph type="title" idx="4294967295"/>
          </p:nvPr>
        </p:nvSpPr>
        <p:spPr>
          <a:xfrm>
            <a:off x="-1" y="981075"/>
            <a:ext cx="9144002" cy="725488"/>
          </a:xfrm>
          <a:prstGeom prst="rect">
            <a:avLst/>
          </a:prstGeom>
          <a:solidFill>
            <a:srgbClr val="FF9900"/>
          </a:solidFill>
        </p:spPr>
        <p:txBody>
          <a:bodyPr>
            <a:normAutofit/>
          </a:bodyPr>
          <a:lstStyle>
            <a:lvl1pPr marL="450850" indent="-185737" algn="l">
              <a:buSzPct val="100000"/>
              <a:buChar char="•"/>
              <a:defRPr sz="32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r>
              <a:t>  Required recollections</a:t>
            </a:r>
          </a:p>
        </p:txBody>
      </p:sp>
      <p:sp>
        <p:nvSpPr>
          <p:cNvPr id="42" name="Le système circulatoire est divisé en trois composants:…"/>
          <p:cNvSpPr txBox="1">
            <a:spLocks noGrp="1"/>
          </p:cNvSpPr>
          <p:nvPr>
            <p:ph type="body" idx="4294967295"/>
          </p:nvPr>
        </p:nvSpPr>
        <p:spPr>
          <a:xfrm>
            <a:off x="323850" y="2492375"/>
            <a:ext cx="8640763" cy="3268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4124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08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 système circulatoire est divisé en trois composants:</a:t>
            </a:r>
          </a:p>
          <a:p>
            <a:pPr marL="0" indent="0" algn="just" defTabSz="84124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08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4124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08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  </a:t>
            </a:r>
            <a:r>
              <a:rPr>
                <a:solidFill>
                  <a:srgbClr val="FEFB41"/>
                </a:solidFill>
              </a:rPr>
              <a:t>cœur,</a:t>
            </a:r>
          </a:p>
          <a:p>
            <a:pPr marL="0" indent="0" algn="just" defTabSz="84124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08" b="1">
                <a:solidFill>
                  <a:srgbClr val="FEFB41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  vaisseaux sanguins et</a:t>
            </a:r>
          </a:p>
          <a:p>
            <a:pPr marL="0" indent="0" algn="just" defTabSz="84124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08" b="1">
                <a:solidFill>
                  <a:srgbClr val="FEFB41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  du sang.</a:t>
            </a:r>
          </a:p>
          <a:p>
            <a:pPr marL="0" indent="0" algn="just" defTabSz="84124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08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4124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08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Ils sont étroitement liés</a:t>
            </a:r>
          </a:p>
          <a:p>
            <a:pPr marL="0" indent="0" algn="just" defTabSz="84124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08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La perturbation d'un composant attirera bientôt d'autres troubles des paramètres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03" name="Strophantines…"/>
          <p:cNvSpPr txBox="1">
            <a:spLocks noGrp="1"/>
          </p:cNvSpPr>
          <p:nvPr>
            <p:ph type="body" idx="4294967295"/>
          </p:nvPr>
        </p:nvSpPr>
        <p:spPr>
          <a:xfrm>
            <a:off x="323850" y="908050"/>
            <a:ext cx="8675688" cy="45370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solidFill>
                  <a:srgbClr val="FF9900"/>
                </a:solidFill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Strophantines</a:t>
            </a:r>
          </a:p>
          <a:p>
            <a:pPr marL="0" indent="0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à partir de graines de vignes tropicales du genre Strophantus.</a:t>
            </a:r>
          </a:p>
          <a:p>
            <a:pPr marL="0" indent="0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Strophantines connues: H, K, G sont officinales.</a:t>
            </a:r>
          </a:p>
          <a:p>
            <a:pPr marL="0" indent="0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poudre cristalline blanche, cristaux incolores, inodore, goût amer (toxique) soluble dans l'eau.</a:t>
            </a:r>
          </a:p>
          <a:p>
            <a:pPr marL="0" indent="0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Stockage Venena</a:t>
            </a:r>
          </a:p>
          <a:p>
            <a:pPr marL="0" indent="0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travail plus rapide et plus intense que les glicosides de digitaline!</a:t>
            </a:r>
          </a:p>
          <a:p>
            <a:pPr marL="0" indent="0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Il est recommandé dans:</a:t>
            </a:r>
          </a:p>
          <a:p>
            <a:pPr marL="0" indent="0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cas graves, lorsqu'une intervention rapide est requise: insuffisance cardiaque aiguë, collapsus, lorsque la digitaline n'est plus efficace,</a:t>
            </a:r>
          </a:p>
          <a:p>
            <a:pPr marL="0" indent="0" defTabSz="85953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Maladies infectieuses aiguës.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06" name="G Strophantines…"/>
          <p:cNvSpPr txBox="1">
            <a:spLocks noGrp="1"/>
          </p:cNvSpPr>
          <p:nvPr>
            <p:ph type="body" idx="4294967295"/>
          </p:nvPr>
        </p:nvSpPr>
        <p:spPr>
          <a:xfrm>
            <a:off x="395287" y="260350"/>
            <a:ext cx="8604251" cy="60213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32104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366" b="1">
                <a:solidFill>
                  <a:srgbClr val="FF99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G Strophantines</a:t>
            </a:r>
          </a:p>
          <a:p>
            <a:pPr marL="0" indent="0" algn="just" defTabSz="832104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366" b="1">
                <a:solidFill>
                  <a:srgbClr val="FF99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Ampoules -1 ml et 2 ml,</a:t>
            </a:r>
          </a:p>
          <a:p>
            <a:pPr marL="0" indent="0" algn="just" defTabSz="832104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366" b="1">
                <a:solidFill>
                  <a:srgbClr val="FF99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-gamma quantités utilisées</a:t>
            </a:r>
          </a:p>
          <a:p>
            <a:pPr marL="0" indent="0" algn="just" defTabSz="832104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366" b="1">
                <a:solidFill>
                  <a:srgbClr val="FF99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32104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366" b="1">
                <a:solidFill>
                  <a:srgbClr val="FF99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K Strophantines (Kombertin, Castrozid)</a:t>
            </a:r>
          </a:p>
          <a:p>
            <a:pPr marL="0" indent="0" algn="just" defTabSz="832104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366" b="1">
                <a:solidFill>
                  <a:srgbClr val="FF99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  -En ampoules de 1 ml.</a:t>
            </a:r>
          </a:p>
          <a:p>
            <a:pPr marL="0" indent="0" algn="just" defTabSz="832104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366" b="1">
                <a:solidFill>
                  <a:srgbClr val="FF99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Adonis vernalis</a:t>
            </a:r>
          </a:p>
          <a:p>
            <a:pPr marL="0" indent="0" algn="just" defTabSz="832104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366" b="1">
                <a:solidFill>
                  <a:srgbClr val="FF99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-les parties aériennes sèches contiennent: des glycosides cardiovasculaires,</a:t>
            </a:r>
          </a:p>
          <a:p>
            <a:pPr marL="0" indent="0" algn="just" defTabSz="832104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366" b="1">
                <a:solidFill>
                  <a:srgbClr val="FF99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adonidine soluble dans l'eau, adonivernozide insoluble dans l'eau.</a:t>
            </a:r>
          </a:p>
          <a:p>
            <a:pPr marL="0" indent="0" algn="just" defTabSz="832104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366" b="1">
                <a:solidFill>
                  <a:srgbClr val="FF99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intermédiaire: entre digitalin et strophantines.</a:t>
            </a:r>
          </a:p>
          <a:p>
            <a:pPr marL="0" indent="0" algn="just" defTabSz="832104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366" b="1">
                <a:solidFill>
                  <a:srgbClr val="FF99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contient: convalamarine et convallatoxine.</a:t>
            </a:r>
          </a:p>
          <a:p>
            <a:pPr marL="0" indent="0" algn="just" defTabSz="832104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366" b="1">
                <a:solidFill>
                  <a:srgbClr val="FF99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Effets secondaires: en général plus faibles que ceux du numérique.</a:t>
            </a:r>
          </a:p>
          <a:p>
            <a:pPr marL="0" indent="0" algn="just" defTabSz="832104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366" b="1">
                <a:solidFill>
                  <a:srgbClr val="FF99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associée à la valériane dans: névralgie cardiaque, avec effet cumulatif.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09" name="Oabain…"/>
          <p:cNvSpPr txBox="1">
            <a:spLocks noGrp="1"/>
          </p:cNvSpPr>
          <p:nvPr>
            <p:ph type="body" idx="4294967295"/>
          </p:nvPr>
        </p:nvSpPr>
        <p:spPr>
          <a:xfrm>
            <a:off x="539750" y="333375"/>
            <a:ext cx="8229600" cy="57594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786384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8" b="1">
                <a:solidFill>
                  <a:srgbClr val="FF9900"/>
                </a:solidFill>
                <a:effectLst>
                  <a:outerShdw blurRad="10922" dist="2184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Oabain</a:t>
            </a:r>
          </a:p>
          <a:p>
            <a:pPr marL="0" indent="0" defTabSz="786384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8" b="1">
                <a:solidFill>
                  <a:srgbClr val="FF9900"/>
                </a:solidFill>
                <a:effectLst>
                  <a:outerShdw blurRad="10922" dist="2184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(Astrobain, Gratibain, Purostrophan, Strodival)</a:t>
            </a:r>
          </a:p>
          <a:p>
            <a:pPr marL="0" indent="0" defTabSz="786384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408" b="1">
                <a:solidFill>
                  <a:srgbClr val="FF9900"/>
                </a:solidFill>
                <a:effectLst>
                  <a:outerShdw blurRad="10922" dist="2184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defTabSz="786384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8" b="1">
                <a:solidFill>
                  <a:srgbClr val="FF9900"/>
                </a:solidFill>
                <a:effectLst>
                  <a:outerShdw blurRad="10922" dist="2184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S. Gratus seed (G)</a:t>
            </a:r>
          </a:p>
          <a:p>
            <a:pPr marL="0" indent="0" defTabSz="786384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8" b="1">
                <a:solidFill>
                  <a:srgbClr val="FFFF00"/>
                </a:solidFill>
                <a:effectLst>
                  <a:outerShdw blurRad="10922" dist="2184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FFFFFF"/>
                </a:solidFill>
              </a:rPr>
              <a:t>effets rapides et courte demi-vie,</a:t>
            </a:r>
          </a:p>
          <a:p>
            <a:pPr marL="0" indent="0" defTabSz="786384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8" b="1">
                <a:solidFill>
                  <a:srgbClr val="FFFF00"/>
                </a:solidFill>
                <a:effectLst>
                  <a:outerShdw blurRad="10922" dist="2184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FFFFFF"/>
                </a:solidFill>
              </a:rPr>
              <a:t>idéal pour la numérisation d'urgence par voie parentérale.</a:t>
            </a:r>
          </a:p>
          <a:p>
            <a:pPr marL="0" indent="0" defTabSz="786384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8" b="1">
                <a:solidFill>
                  <a:srgbClr val="FFFF00"/>
                </a:solidFill>
                <a:effectLst>
                  <a:outerShdw blurRad="10922" dist="2184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FFFFFF"/>
                </a:solidFill>
              </a:rPr>
              <a:t>absorption intestinale: faible</a:t>
            </a:r>
          </a:p>
          <a:p>
            <a:pPr marL="0" indent="0" defTabSz="786384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8" b="1">
                <a:solidFill>
                  <a:srgbClr val="FFFF00"/>
                </a:solidFill>
                <a:effectLst>
                  <a:outerShdw blurRad="10922" dist="2184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FFFFFF"/>
                </a:solidFill>
              </a:rPr>
              <a:t>ne se couple pas aux protéines, excrétées inchangées.</a:t>
            </a:r>
          </a:p>
          <a:p>
            <a:pPr marL="0" indent="0" defTabSz="786384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8" b="1">
                <a:solidFill>
                  <a:srgbClr val="FFFF00"/>
                </a:solidFill>
                <a:effectLst>
                  <a:outerShdw blurRad="10922" dist="2184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FFFFFF"/>
                </a:solidFill>
              </a:rPr>
              <a:t>Chien 10 mcg i.v., répété toutes les heures jusqu'à l'effet.</a:t>
            </a:r>
          </a:p>
          <a:p>
            <a:pPr marL="0" indent="0" defTabSz="786384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8" b="1">
                <a:solidFill>
                  <a:srgbClr val="FFFF00"/>
                </a:solidFill>
                <a:effectLst>
                  <a:outerShdw blurRad="10922" dist="2184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FFFFFF"/>
                </a:solidFill>
              </a:rPr>
              <a:t>En cas d'insuffisance cardiaque sévère, la numérisation s'appuyait sur: une diurèse vigoureuse (furosémide iv: 5 à 20 mg / kg.), Une paracentèse, de la morphine à faible dose pour apaiser la toux et la dispersion et de l'oxygène pour lutter contre la cyanose.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12" name="Ognion de mer(Scilla marittima)…"/>
          <p:cNvSpPr txBox="1">
            <a:spLocks noGrp="1"/>
          </p:cNvSpPr>
          <p:nvPr>
            <p:ph type="body" idx="4294967295"/>
          </p:nvPr>
        </p:nvSpPr>
        <p:spPr>
          <a:xfrm>
            <a:off x="395287" y="1341437"/>
            <a:ext cx="8462963" cy="43926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04672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64" b="1">
                <a:solidFill>
                  <a:srgbClr val="FF9900"/>
                </a:solidFill>
                <a:effectLst>
                  <a:outerShdw blurRad="11176" dist="2235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 Ognion de mer(Scilla marittima) </a:t>
            </a:r>
          </a:p>
          <a:p>
            <a:pPr marL="0" indent="0" algn="just" defTabSz="804672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64" b="1">
                <a:effectLst>
                  <a:outerShdw blurRad="11176" dist="2235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contient: scilarein A (variété d'oignon blanc).</a:t>
            </a:r>
          </a:p>
          <a:p>
            <a:pPr marL="0" indent="0" algn="just" defTabSz="804672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64" b="1">
                <a:effectLst>
                  <a:outerShdw blurRad="11176" dist="2235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toxicité supérieure à la digitaline et à la strophantine.</a:t>
            </a:r>
          </a:p>
          <a:p>
            <a:pPr marL="0" indent="0" algn="just" defTabSz="804672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64" b="1">
                <a:effectLst>
                  <a:outerShdw blurRad="11176" dist="2235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 glycoside ne s'accumule pas dans le corps,</a:t>
            </a:r>
          </a:p>
          <a:p>
            <a:pPr marL="0" indent="0" algn="just" defTabSz="804672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64" b="1">
                <a:effectLst>
                  <a:outerShdw blurRad="11176" dist="2235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mais le médicament peut provoquer des vomissements.</a:t>
            </a:r>
          </a:p>
          <a:p>
            <a:pPr marL="0" indent="0" algn="just" defTabSz="804672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64" b="1">
                <a:effectLst>
                  <a:outerShdw blurRad="11176" dist="2235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04672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64" b="1">
                <a:solidFill>
                  <a:srgbClr val="FF6A00"/>
                </a:solidFill>
                <a:effectLst>
                  <a:outerShdw blurRad="11176" dist="2235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Tevetine</a:t>
            </a:r>
          </a:p>
          <a:p>
            <a:pPr marL="0" indent="0" algn="just" defTabSz="804672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64" b="1">
                <a:effectLst>
                  <a:outerShdw blurRad="11176" dist="2235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Alcaloïde du genre Tevetia, ressemble à la digitaline mais soluble dans l'eau, action plus rapide, non cumulable.</a:t>
            </a:r>
          </a:p>
          <a:p>
            <a:pPr marL="0" indent="0" algn="just" defTabSz="804672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64" b="1">
                <a:effectLst>
                  <a:outerShdw blurRad="11176" dist="2235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Inconvénient: c'est irritant.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15" name="Composés de bipyridine…"/>
          <p:cNvSpPr txBox="1">
            <a:spLocks noGrp="1"/>
          </p:cNvSpPr>
          <p:nvPr>
            <p:ph type="body" idx="4294967295"/>
          </p:nvPr>
        </p:nvSpPr>
        <p:spPr>
          <a:xfrm>
            <a:off x="323850" y="476249"/>
            <a:ext cx="8516938" cy="56880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FFFF00"/>
                </a:solidFill>
              </a:rPr>
              <a:t>Composés de bipyridine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FFFF00"/>
                </a:solidFill>
              </a:rPr>
              <a:t>-augmenter la contractilité et le taux du myocarde,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FFFF00"/>
                </a:solidFill>
              </a:rPr>
              <a:t>-diminution de la résistance vasculaire périphérique.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FFFF00"/>
                </a:solidFill>
              </a:rPr>
              <a:t>Amrinone et milrinone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Action: il semble dépendre de l'inhibition des phosphodiestérases.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-sur le cœur: inotropie, augmentation du débit = défaillance congestive, réfractaire aux diurétiques, vasodilatateurs et inotropes conventionnels.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-effet très rapide par i.v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-très bon effet disritmogène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hépatotoxicité réversible et thrombocytopénie!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L'amrinone ne se mélangera pas avec: detroza ou Lasix (excipient) uniquement avec des solutions salines normales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18" name="2. Modificateurs du rythme cardiaque"/>
          <p:cNvSpPr txBox="1">
            <a:spLocks noGrp="1"/>
          </p:cNvSpPr>
          <p:nvPr>
            <p:ph type="body" sz="quarter" idx="4294967295"/>
          </p:nvPr>
        </p:nvSpPr>
        <p:spPr>
          <a:xfrm>
            <a:off x="-1" y="4724400"/>
            <a:ext cx="9144002" cy="676275"/>
          </a:xfrm>
          <a:prstGeom prst="rect">
            <a:avLst/>
          </a:prstGeom>
          <a:solidFill>
            <a:srgbClr val="FF9900"/>
          </a:solidFill>
        </p:spPr>
        <p:txBody>
          <a:bodyPr anchor="ctr">
            <a:normAutofit/>
          </a:bodyPr>
          <a:lstStyle>
            <a:lvl1pPr marL="0" indent="357187">
              <a:buSzTx/>
              <a:buFont typeface="Wingdings"/>
              <a:buNone/>
              <a:tabLst>
                <a:tab pos="711200" algn="l"/>
              </a:tabLst>
              <a:defRPr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r>
              <a:t> 2. Modificateurs du rythme cardiaque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21" name="Antiarythmique:…"/>
          <p:cNvSpPr txBox="1">
            <a:spLocks noGrp="1"/>
          </p:cNvSpPr>
          <p:nvPr>
            <p:ph type="body" sz="half" idx="4294967295"/>
          </p:nvPr>
        </p:nvSpPr>
        <p:spPr>
          <a:xfrm>
            <a:off x="-36421" y="83871"/>
            <a:ext cx="8964613" cy="20447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905255">
              <a:spcBef>
                <a:spcPts val="600"/>
              </a:spcBef>
              <a:buSzTx/>
              <a:buFont typeface="Wingdings"/>
              <a:buNone/>
              <a:defRPr sz="2772" b="1">
                <a:solidFill>
                  <a:srgbClr val="FF9900"/>
                </a:solidFill>
                <a:effectLst>
                  <a:outerShdw blurRad="12573" dist="2514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Antiarythmique:</a:t>
            </a:r>
          </a:p>
          <a:p>
            <a:pPr marL="0" indent="0" defTabSz="905255">
              <a:spcBef>
                <a:spcPts val="600"/>
              </a:spcBef>
              <a:buSzTx/>
              <a:buFont typeface="Wingdings"/>
              <a:buNone/>
              <a:defRPr sz="2772" b="1">
                <a:solidFill>
                  <a:srgbClr val="FF9900"/>
                </a:solidFill>
                <a:effectLst>
                  <a:outerShdw blurRad="12573" dist="2514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  stabilisateurs de membrane,</a:t>
            </a:r>
          </a:p>
          <a:p>
            <a:pPr marL="0" indent="0" defTabSz="905255">
              <a:spcBef>
                <a:spcPts val="600"/>
              </a:spcBef>
              <a:buSzTx/>
              <a:buFont typeface="Wingdings"/>
              <a:buNone/>
              <a:defRPr sz="2772" b="1">
                <a:solidFill>
                  <a:srgbClr val="FF9900"/>
                </a:solidFill>
                <a:effectLst>
                  <a:outerShdw blurRad="12573" dist="2514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  bloqueurs des récepteurs β-adrénergiques et</a:t>
            </a:r>
          </a:p>
          <a:p>
            <a:pPr marL="0" indent="0" defTabSz="905255">
              <a:spcBef>
                <a:spcPts val="600"/>
              </a:spcBef>
              <a:buSzTx/>
              <a:buFont typeface="Wingdings"/>
              <a:buNone/>
              <a:defRPr sz="2772" b="1">
                <a:solidFill>
                  <a:srgbClr val="FF9900"/>
                </a:solidFill>
                <a:effectLst>
                  <a:outerShdw blurRad="12573" dist="2514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   bloqueurs de canaux calciques</a:t>
            </a:r>
          </a:p>
        </p:txBody>
      </p:sp>
      <p:grpSp>
        <p:nvGrpSpPr>
          <p:cNvPr id="124" name="Grouper"/>
          <p:cNvGrpSpPr/>
          <p:nvPr/>
        </p:nvGrpSpPr>
        <p:grpSpPr>
          <a:xfrm>
            <a:off x="2627312" y="2062162"/>
            <a:ext cx="6516688" cy="4795838"/>
            <a:chOff x="0" y="0"/>
            <a:chExt cx="6516687" cy="4795837"/>
          </a:xfrm>
        </p:grpSpPr>
        <p:sp>
          <p:nvSpPr>
            <p:cNvPr id="122" name="Rectangle"/>
            <p:cNvSpPr/>
            <p:nvPr/>
          </p:nvSpPr>
          <p:spPr>
            <a:xfrm>
              <a:off x="0" y="0"/>
              <a:ext cx="6516688" cy="4795838"/>
            </a:xfrm>
            <a:prstGeom prst="rect">
              <a:avLst/>
            </a:prstGeom>
            <a:solidFill>
              <a:srgbClr val="FF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pic>
          <p:nvPicPr>
            <p:cNvPr id="123" name="image.tif" descr="image.tif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rcRect t="1496"/>
            <a:stretch>
              <a:fillRect/>
            </a:stretch>
          </p:blipFill>
          <p:spPr>
            <a:xfrm>
              <a:off x="0" y="-1"/>
              <a:ext cx="6516688" cy="47958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27" name="Quinidine sulfate…"/>
          <p:cNvSpPr txBox="1">
            <a:spLocks noGrp="1"/>
          </p:cNvSpPr>
          <p:nvPr>
            <p:ph type="body" idx="4294967295"/>
          </p:nvPr>
        </p:nvSpPr>
        <p:spPr>
          <a:xfrm>
            <a:off x="250825" y="981075"/>
            <a:ext cx="8748713" cy="53276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96111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52" b="1">
                <a:solidFill>
                  <a:srgbClr val="FF9900"/>
                </a:solidFill>
                <a:effectLst>
                  <a:outerShdw blurRad="12446" dist="2489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Quinidine sulfate</a:t>
            </a:r>
          </a:p>
          <a:p>
            <a:pPr marL="0" indent="0" defTabSz="896111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52" b="1">
                <a:solidFill>
                  <a:srgbClr val="FF9900"/>
                </a:solidFill>
                <a:effectLst>
                  <a:outerShdw blurRad="12446" dist="2489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(Cin-Quin, Quinidex, Quinicardine, Quinora)</a:t>
            </a:r>
          </a:p>
          <a:p>
            <a:pPr marL="0" indent="0" defTabSz="896111">
              <a:lnSpc>
                <a:spcPct val="70000"/>
              </a:lnSpc>
              <a:buSzTx/>
              <a:buFont typeface="Wingdings"/>
              <a:buNone/>
              <a:defRPr sz="2352" b="1">
                <a:solidFill>
                  <a:srgbClr val="FF9900"/>
                </a:solidFill>
                <a:effectLst>
                  <a:outerShdw blurRad="12446" dist="2489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defTabSz="896111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52" b="1">
                <a:solidFill>
                  <a:srgbClr val="FFFF00"/>
                </a:solidFill>
                <a:effectLst>
                  <a:outerShdw blurRad="12446" dist="2489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Alcaloïde de quinquina, dextro-isomère de quinine,</a:t>
            </a:r>
          </a:p>
          <a:p>
            <a:pPr marL="0" indent="0" defTabSz="896111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52" b="1">
                <a:solidFill>
                  <a:srgbClr val="FFFF00"/>
                </a:solidFill>
                <a:effectLst>
                  <a:outerShdw blurRad="12446" dist="2489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diminue l'excitabilité du muscle cardiaque</a:t>
            </a:r>
          </a:p>
          <a:p>
            <a:pPr marL="0" indent="0" defTabSz="896111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52" b="1">
                <a:solidFill>
                  <a:srgbClr val="FFFF00"/>
                </a:solidFill>
                <a:effectLst>
                  <a:outerShdw blurRad="12446" dist="2489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la période réfractaire s'étend à:</a:t>
            </a:r>
          </a:p>
          <a:p>
            <a:pPr marL="0" indent="0" defTabSz="896111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52" b="1">
                <a:solidFill>
                  <a:srgbClr val="FFFF00"/>
                </a:solidFill>
                <a:effectLst>
                  <a:outerShdw blurRad="12446" dist="2489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bloque les canaux sodiques potentiellement exploités (sensible à la tension)</a:t>
            </a:r>
          </a:p>
          <a:p>
            <a:pPr marL="0" indent="0" defTabSz="896111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52" b="1">
                <a:solidFill>
                  <a:srgbClr val="FFFF00"/>
                </a:solidFill>
                <a:effectLst>
                  <a:outerShdw blurRad="12446" dist="2489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 rythme nodal domine ainsi l'activité cardiaque.</a:t>
            </a:r>
          </a:p>
          <a:p>
            <a:pPr marL="0" indent="0" defTabSz="896111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52" b="1">
                <a:solidFill>
                  <a:srgbClr val="FFFF00"/>
                </a:solidFill>
                <a:effectLst>
                  <a:outerShdw blurRad="12446" dist="2489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blocs: le nerf vague et l'acétylcholine = extension de la période réfractaire et augmentation du rythme cardiaque.</a:t>
            </a:r>
          </a:p>
          <a:p>
            <a:pPr marL="0" indent="0" defTabSz="896111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52" b="1">
                <a:solidFill>
                  <a:srgbClr val="FFFF00"/>
                </a:solidFill>
                <a:effectLst>
                  <a:outerShdw blurRad="12446" dist="2489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À: cheval et chiens = restauration du rythme sinusal, par p.o</a:t>
            </a:r>
          </a:p>
          <a:p>
            <a:pPr marL="0" indent="0" defTabSz="896111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52" b="1">
                <a:solidFill>
                  <a:srgbClr val="FFFF00"/>
                </a:solidFill>
                <a:effectLst>
                  <a:outerShdw blurRad="12446" dist="2489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Réactions secondaires:</a:t>
            </a:r>
          </a:p>
          <a:p>
            <a:pPr marL="0" indent="0" defTabSz="896111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52" b="1">
                <a:solidFill>
                  <a:srgbClr val="FFFF00"/>
                </a:solidFill>
                <a:effectLst>
                  <a:outerShdw blurRad="12446" dist="2489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chute de la pression artérielle, troubles gastro-intestinaux et</a:t>
            </a:r>
          </a:p>
          <a:p>
            <a:pPr marL="0" indent="0" defTabSz="896111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52" b="1">
                <a:solidFill>
                  <a:srgbClr val="FFFF00"/>
                </a:solidFill>
                <a:effectLst>
                  <a:outerShdw blurRad="12446" dist="2489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Réactions d'hypersensibilité:</a:t>
            </a:r>
          </a:p>
          <a:p>
            <a:pPr marL="0" indent="0" defTabSz="896111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52" b="1">
                <a:solidFill>
                  <a:srgbClr val="FFFF00"/>
                </a:solidFill>
                <a:effectLst>
                  <a:outerShdw blurRad="12446" dist="2489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urticaire, œdème respiratoire, dyspnée, fourbure.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30" name="Procaïnamide…"/>
          <p:cNvSpPr txBox="1">
            <a:spLocks noGrp="1"/>
          </p:cNvSpPr>
          <p:nvPr>
            <p:ph type="body" idx="4294967295"/>
          </p:nvPr>
        </p:nvSpPr>
        <p:spPr>
          <a:xfrm>
            <a:off x="900112" y="2276475"/>
            <a:ext cx="7570788" cy="3629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50391">
              <a:spcBef>
                <a:spcPts val="600"/>
              </a:spcBef>
              <a:buSzTx/>
              <a:buFont typeface="Wingdings"/>
              <a:buNone/>
              <a:defRPr sz="2604" b="1">
                <a:solidFill>
                  <a:srgbClr val="FF9900"/>
                </a:solidFill>
                <a:effectLst>
                  <a:outerShdw blurRad="11811" dist="2362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Procaïnamide</a:t>
            </a:r>
          </a:p>
          <a:p>
            <a:pPr marL="0" indent="0" defTabSz="850391">
              <a:spcBef>
                <a:spcPts val="600"/>
              </a:spcBef>
              <a:buSzTx/>
              <a:buFont typeface="Wingdings"/>
              <a:buNone/>
              <a:defRPr sz="2604" b="1">
                <a:solidFill>
                  <a:srgbClr val="FF9900"/>
                </a:solidFill>
                <a:effectLst>
                  <a:outerShdw blurRad="11811" dist="2362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(Procan, Promine, Pronestyl, Procanbid)</a:t>
            </a:r>
          </a:p>
          <a:p>
            <a:pPr marL="0" indent="0" defTabSz="850391">
              <a:spcBef>
                <a:spcPts val="600"/>
              </a:spcBef>
              <a:buSzTx/>
              <a:buFont typeface="Wingdings"/>
              <a:buNone/>
              <a:defRPr sz="2604" b="1">
                <a:solidFill>
                  <a:srgbClr val="FF9900"/>
                </a:solidFill>
                <a:effectLst>
                  <a:outerShdw blurRad="11811" dist="2362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bloqueur des canaux sodiques,</a:t>
            </a:r>
          </a:p>
          <a:p>
            <a:pPr marL="0" indent="0" defTabSz="850391">
              <a:spcBef>
                <a:spcPts val="600"/>
              </a:spcBef>
              <a:buSzTx/>
              <a:buFont typeface="Wingdings"/>
              <a:buNone/>
              <a:defRPr sz="2604" b="1">
                <a:solidFill>
                  <a:srgbClr val="FF9900"/>
                </a:solidFill>
                <a:effectLst>
                  <a:outerShdw blurRad="11811" dist="2362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des effets similaires à ceux de la quinidine,</a:t>
            </a:r>
          </a:p>
          <a:p>
            <a:pPr marL="0" indent="0" defTabSz="850391">
              <a:spcBef>
                <a:spcPts val="600"/>
              </a:spcBef>
              <a:buSzTx/>
              <a:buFont typeface="Wingdings"/>
              <a:buNone/>
              <a:defRPr sz="2604" b="1">
                <a:solidFill>
                  <a:srgbClr val="FF9900"/>
                </a:solidFill>
                <a:effectLst>
                  <a:outerShdw blurRad="11811" dist="2362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en particulier dans le contrôle des arythmies auriculaires intravasculaires.</a:t>
            </a:r>
          </a:p>
          <a:p>
            <a:pPr marL="0" indent="0" defTabSz="850391">
              <a:spcBef>
                <a:spcPts val="600"/>
              </a:spcBef>
              <a:buSzTx/>
              <a:buFont typeface="Wingdings"/>
              <a:buNone/>
              <a:defRPr sz="2604" b="1">
                <a:solidFill>
                  <a:srgbClr val="FF9900"/>
                </a:solidFill>
                <a:effectLst>
                  <a:outerShdw blurRad="11811" dist="23622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Mode d'emploi: par tous les moyens, doses: 25 mg / kg.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33" name="Lidocaine (lignocaine)…"/>
          <p:cNvSpPr txBox="1">
            <a:spLocks noGrp="1"/>
          </p:cNvSpPr>
          <p:nvPr>
            <p:ph type="body" idx="4294967295"/>
          </p:nvPr>
        </p:nvSpPr>
        <p:spPr>
          <a:xfrm>
            <a:off x="395287" y="836612"/>
            <a:ext cx="8435976" cy="53292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79552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Lidocaine (lignocaine)</a:t>
            </a:r>
          </a:p>
          <a:p>
            <a:pPr marL="0" indent="0" defTabSz="79552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defTabSz="79552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defTabSz="79552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 seul anesthésique avec activité également comme dépresseur myocardique</a:t>
            </a:r>
          </a:p>
          <a:p>
            <a:pPr marL="0" indent="0" defTabSz="79552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avec blocage des canaux sodiques augmente la conductance du potassium</a:t>
            </a:r>
          </a:p>
          <a:p>
            <a:pPr marL="0" indent="0" defTabSz="79552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effets similaires de la quinidine, sauf qu'elle n'affecte pas le potentiel d'action auriculaire.</a:t>
            </a:r>
          </a:p>
          <a:p>
            <a:pPr marL="0" indent="0" defTabSz="79552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diminue la pression artérielle</a:t>
            </a:r>
          </a:p>
          <a:p>
            <a:pPr marL="0" indent="0" defTabSz="79552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Déprime le myocarde: l'action indirecte sur le cœur n'est pas significative.</a:t>
            </a:r>
          </a:p>
          <a:p>
            <a:pPr marL="0" indent="0" defTabSz="79552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niveaux de dose efficaces: très proches de toxiques.</a:t>
            </a:r>
          </a:p>
          <a:p>
            <a:pPr marL="0" indent="0" defTabSz="79552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les anesthésiques locaux contenant également de l'épinéphrine ne seront pas utilisés pour la correction des arythmies ventriculaires!</a:t>
            </a:r>
          </a:p>
          <a:p>
            <a:pPr marL="0" indent="0" defTabSz="79552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chien: 1-2 mg / kg, en répétant au besoin.</a:t>
            </a:r>
          </a:p>
          <a:p>
            <a:pPr marL="0" indent="0" defTabSz="795527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Ne sera pas administré p.o: le foie décompose la lidocaïne.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45" name="La pression artérielle sera maintenue constante par cœur qui ajustera le débit volumique pompé dans un système de distribution-retour du volume fixe de sang…"/>
          <p:cNvSpPr txBox="1">
            <a:spLocks noGrp="1"/>
          </p:cNvSpPr>
          <p:nvPr>
            <p:ph type="body" idx="4294967295"/>
          </p:nvPr>
        </p:nvSpPr>
        <p:spPr>
          <a:xfrm>
            <a:off x="395287" y="1628775"/>
            <a:ext cx="8435976" cy="4205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33CC33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4E7A27"/>
                </a:solidFill>
              </a:rPr>
              <a:t>La pression artérielle</a:t>
            </a:r>
            <a:r>
              <a:rPr>
                <a:solidFill>
                  <a:srgbClr val="FFFFFF"/>
                </a:solidFill>
              </a:rPr>
              <a:t> sera maintenue constante par cœur qui ajustera le débit volumique pompé dans un système de distribution-retour du volume fixe de sang</a:t>
            </a:r>
          </a:p>
          <a:p>
            <a:pPr marL="0" indent="0" algn="just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33CC33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FFFFFF"/>
                </a:solidFill>
              </a:rPr>
              <a:t>La pression peut être diminuée par quatre mécanismes:</a:t>
            </a:r>
          </a:p>
          <a:p>
            <a:pPr marL="0" indent="0" algn="just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33CC33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FFFFFF"/>
                </a:solidFill>
              </a:rPr>
              <a:t>1. diminution du volume sanguin pompé en cœur / minute (volume minute du cœur)</a:t>
            </a:r>
          </a:p>
          <a:p>
            <a:pPr marL="0" indent="0" algn="just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33CC33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FFFFFF"/>
                </a:solidFill>
              </a:rPr>
              <a:t>2. diminution du volume sanguin (hémorragie)</a:t>
            </a:r>
          </a:p>
          <a:p>
            <a:pPr marL="0" indent="0" algn="just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33CC33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FFFFFF"/>
                </a:solidFill>
              </a:rPr>
              <a:t>3. augmentation de la viscosité du sang (hémoconcentration),</a:t>
            </a:r>
          </a:p>
          <a:p>
            <a:pPr marL="0" indent="0" algn="just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33CC33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FFFFFF"/>
                </a:solidFill>
              </a:rPr>
              <a:t>4. Augmentation de l'espace de circulation (vasodilatation).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36" name="Phénytoïne (diphénylhydantoïne)…"/>
          <p:cNvSpPr txBox="1">
            <a:spLocks noGrp="1"/>
          </p:cNvSpPr>
          <p:nvPr>
            <p:ph type="body" idx="4294967295"/>
          </p:nvPr>
        </p:nvSpPr>
        <p:spPr>
          <a:xfrm>
            <a:off x="395287" y="1773237"/>
            <a:ext cx="8569326" cy="395922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41247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Phénytoïne (diphénylhydantoïne)</a:t>
            </a:r>
          </a:p>
          <a:p>
            <a:pPr marL="0" indent="0" algn="just" defTabSz="841247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41247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contrôle des arythmies induites par les digitaliques et des ventriculaires.</a:t>
            </a:r>
          </a:p>
          <a:p>
            <a:pPr marL="0" indent="0" algn="just" defTabSz="841247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-contacte l'activité arythmogène de la digitaline,</a:t>
            </a:r>
          </a:p>
          <a:p>
            <a:pPr marL="0" indent="0" algn="just" defTabSz="841247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conserve sa réponse inotropo-positive inchangée.</a:t>
            </a:r>
          </a:p>
          <a:p>
            <a:pPr marL="0" indent="0" algn="just" defTabSz="841247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Lorsque la membrane et les potentiels d'action sont faibles (hypokaliémie et hypoxie), la phénytoïne amplifie à la fois l'effet indésirable de la digitaline.</a:t>
            </a:r>
          </a:p>
          <a:p>
            <a:pPr marL="0" indent="0" algn="just" defTabSz="841247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-améliorer la conduction ventriculaire ou intraventriculaire-.</a:t>
            </a:r>
          </a:p>
          <a:p>
            <a:pPr marL="0" indent="0" algn="just" defTabSz="841247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p.o chez le chien: 20 mg / kg par jour jusqu'à modification des signes.</a:t>
            </a:r>
          </a:p>
          <a:p>
            <a:pPr marL="0" indent="0" algn="just" defTabSz="841247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i.v .: 5-10 mg / kg lentement minutes.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39" name="propranolol…"/>
          <p:cNvSpPr txBox="1">
            <a:spLocks noGrp="1"/>
          </p:cNvSpPr>
          <p:nvPr>
            <p:ph type="body" idx="4294967295"/>
          </p:nvPr>
        </p:nvSpPr>
        <p:spPr>
          <a:xfrm>
            <a:off x="395287" y="1412875"/>
            <a:ext cx="8229601" cy="42481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13816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14" b="1">
                <a:solidFill>
                  <a:srgbClr val="FF9900"/>
                </a:solidFill>
                <a:effectLst>
                  <a:outerShdw blurRad="11303" dist="2260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propranolol</a:t>
            </a:r>
          </a:p>
          <a:p>
            <a:pPr marL="0" indent="0" algn="just" defTabSz="813816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14" b="1">
                <a:solidFill>
                  <a:srgbClr val="FF9900"/>
                </a:solidFill>
                <a:effectLst>
                  <a:outerShdw blurRad="11303" dist="2260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13816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14" b="1">
                <a:solidFill>
                  <a:srgbClr val="FF9900"/>
                </a:solidFill>
                <a:effectLst>
                  <a:outerShdw blurRad="11303" dist="2260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Prototype de bloqueur de β-adrénorécepteurs,</a:t>
            </a:r>
          </a:p>
          <a:p>
            <a:pPr marL="0" indent="0" algn="just" defTabSz="813816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14" b="1">
                <a:solidFill>
                  <a:srgbClr val="FF9900"/>
                </a:solidFill>
                <a:effectLst>
                  <a:outerShdw blurRad="11303" dist="2260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dans: tachycardie sinusale, flutter artrial, fibrillation auriculaire, arythmies ventriculaires.</a:t>
            </a:r>
          </a:p>
          <a:p>
            <a:pPr marL="0" indent="0" algn="just" defTabSz="813816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14" b="1">
                <a:solidFill>
                  <a:srgbClr val="FF9900"/>
                </a:solidFill>
                <a:effectLst>
                  <a:outerShdw blurRad="11303" dist="2260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remarquable activité anesthésique locale.</a:t>
            </a:r>
          </a:p>
          <a:p>
            <a:pPr marL="0" indent="0" algn="just" defTabSz="813816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14" b="1">
                <a:solidFill>
                  <a:srgbClr val="FF9900"/>
                </a:solidFill>
                <a:effectLst>
                  <a:outerShdw blurRad="11303" dist="2260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quand: le cœur est agressé par les catécholamines, les anesthésiques halogénés, le surdosage digitalique ou l'infarctus du myocarde,</a:t>
            </a:r>
          </a:p>
          <a:p>
            <a:pPr marL="0" indent="0" algn="just" defTabSz="813816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14" b="1">
                <a:solidFill>
                  <a:srgbClr val="FF9900"/>
                </a:solidFill>
                <a:effectLst>
                  <a:outerShdw blurRad="11303" dist="2260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Action: extension de la période réfractaire du nœud AV,</a:t>
            </a:r>
          </a:p>
          <a:p>
            <a:pPr marL="0" indent="0" algn="just" defTabSz="813816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14" b="1">
                <a:solidFill>
                  <a:srgbClr val="FF9900"/>
                </a:solidFill>
                <a:effectLst>
                  <a:outerShdw blurRad="11303" dist="2260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Effets secondaires: vasoconstriction, bronchoconstriction,</a:t>
            </a:r>
          </a:p>
          <a:p>
            <a:pPr marL="0" indent="0" algn="just" defTabSz="813816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14" b="1">
                <a:solidFill>
                  <a:srgbClr val="FF9900"/>
                </a:solidFill>
                <a:effectLst>
                  <a:outerShdw blurRad="11303" dist="2260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iv lent: 0,1-1 mg / kg, qui peut être augmenté en cas d'intoxication digitalique.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42" name="3. Qui affectent le cœur et la vascularisation"/>
          <p:cNvSpPr txBox="1">
            <a:spLocks noGrp="1"/>
          </p:cNvSpPr>
          <p:nvPr>
            <p:ph type="body" sz="quarter" idx="4294967295"/>
          </p:nvPr>
        </p:nvSpPr>
        <p:spPr>
          <a:xfrm>
            <a:off x="-1" y="4868862"/>
            <a:ext cx="9144002" cy="676276"/>
          </a:xfrm>
          <a:prstGeom prst="rect">
            <a:avLst/>
          </a:prstGeom>
          <a:solidFill>
            <a:srgbClr val="FF9900"/>
          </a:solidFill>
        </p:spPr>
        <p:txBody>
          <a:bodyPr>
            <a:normAutofit/>
          </a:bodyPr>
          <a:lstStyle>
            <a:lvl1pPr marL="0" indent="0" defTabSz="905255">
              <a:buSzTx/>
              <a:buFont typeface="Wingdings"/>
              <a:buNone/>
              <a:defRPr sz="3168" b="1">
                <a:effectLst>
                  <a:outerShdw blurRad="12573" dist="2514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r>
              <a:t>     3. Qui affectent le cœur et la vascularisation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45" name="Agonistes et antagonistes des récepteurs adrénergiques…"/>
          <p:cNvSpPr txBox="1">
            <a:spLocks noGrp="1"/>
          </p:cNvSpPr>
          <p:nvPr>
            <p:ph type="body" idx="4294967295"/>
          </p:nvPr>
        </p:nvSpPr>
        <p:spPr>
          <a:xfrm>
            <a:off x="468312" y="1628775"/>
            <a:ext cx="8207376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41247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76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Agonistes et antagonistes des récepteurs adrénergiques</a:t>
            </a:r>
          </a:p>
          <a:p>
            <a:pPr marL="0" indent="0" algn="just" defTabSz="841247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76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41247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76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agents thérapeutiques utilisés comme:</a:t>
            </a:r>
          </a:p>
          <a:p>
            <a:pPr marL="0" indent="0" algn="just" defTabSz="841247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76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-stimulants circulatoires directs du cœur et des vaisseaux sanguins.</a:t>
            </a:r>
          </a:p>
          <a:p>
            <a:pPr marL="0" indent="0" algn="just" defTabSz="841247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76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41247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76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 système sympathique = rôle majeur dans la coordination de la fonction circulatoire aux besoins de l'organisme, principalement par:</a:t>
            </a:r>
          </a:p>
          <a:p>
            <a:pPr marL="0" indent="0" algn="just" defTabSz="841247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76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-ajustement du débit cardiaque,</a:t>
            </a:r>
          </a:p>
          <a:p>
            <a:pPr marL="0" indent="0" algn="just" defTabSz="841247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76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taux de modulation et force du muscle cardiaque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48" name="Adrénaline…"/>
          <p:cNvSpPr txBox="1">
            <a:spLocks noGrp="1"/>
          </p:cNvSpPr>
          <p:nvPr>
            <p:ph type="body" idx="4294967295"/>
          </p:nvPr>
        </p:nvSpPr>
        <p:spPr>
          <a:xfrm>
            <a:off x="323849" y="333375"/>
            <a:ext cx="8820152" cy="58324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795527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Adrénaline</a:t>
            </a:r>
          </a:p>
          <a:p>
            <a:pPr marL="0" indent="0" algn="just" defTabSz="795527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stimulant circulatoire classique, agent presseur, lorsque la pression artérielle est basse</a:t>
            </a:r>
          </a:p>
          <a:p>
            <a:pPr marL="0" indent="0" algn="just" defTabSz="795527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agit par: les récepteurs α et β-adrénergiques dans la zone vasculaire</a:t>
            </a:r>
          </a:p>
          <a:p>
            <a:pPr marL="0" indent="0" algn="just" defTabSz="795527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augmente le taux et la force du muscle myocardique,</a:t>
            </a:r>
          </a:p>
          <a:p>
            <a:pPr marL="0" indent="0" algn="just" defTabSz="795527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installe:</a:t>
            </a:r>
          </a:p>
          <a:p>
            <a:pPr marL="0" indent="0" algn="just" defTabSz="795527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Vasoconstriction dans: la peau, les intestins et les veines,</a:t>
            </a:r>
          </a:p>
          <a:p>
            <a:pPr marL="0" indent="0" algn="just" defTabSz="795527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Vasodilatation dans: muscle,</a:t>
            </a:r>
          </a:p>
          <a:p>
            <a:pPr marL="0" indent="0" algn="just" defTabSz="795527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dans d'autres formes de choc ► ► ► correction de l'hypovolémie.</a:t>
            </a:r>
          </a:p>
          <a:p>
            <a:pPr marL="0" indent="0" algn="just" defTabSz="795527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795527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Noradrenaline</a:t>
            </a:r>
          </a:p>
          <a:p>
            <a:pPr marL="0" indent="0" algn="just" defTabSz="795527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-sélectivement sélectif pour les β-adrénorécepteurs,</a:t>
            </a:r>
          </a:p>
          <a:p>
            <a:pPr marL="0" indent="0" algn="just" defTabSz="795527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-favoriser la vasoconstriction plutôt que la cardiostimulation,</a:t>
            </a:r>
          </a:p>
          <a:p>
            <a:pPr marL="0" indent="0" algn="just" defTabSz="795527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-les barorécepteurs via le nerf vague ralentissent la fréquence cardiaque.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51" name="Isoprénaline…"/>
          <p:cNvSpPr txBox="1">
            <a:spLocks noGrp="1"/>
          </p:cNvSpPr>
          <p:nvPr>
            <p:ph type="body" idx="4294967295"/>
          </p:nvPr>
        </p:nvSpPr>
        <p:spPr>
          <a:xfrm>
            <a:off x="468312" y="981075"/>
            <a:ext cx="8229601" cy="48958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22959">
              <a:lnSpc>
                <a:spcPct val="60000"/>
              </a:lnSpc>
              <a:spcBef>
                <a:spcPts val="600"/>
              </a:spcBef>
              <a:buSzTx/>
              <a:buFont typeface="Wingdings"/>
              <a:buNone/>
              <a:defRPr sz="2520" b="1">
                <a:solidFill>
                  <a:srgbClr val="FF99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 Isoprénaline</a:t>
            </a:r>
          </a:p>
          <a:p>
            <a:pPr marL="0" indent="0" algn="just" defTabSz="822959">
              <a:lnSpc>
                <a:spcPct val="60000"/>
              </a:lnSpc>
              <a:spcBef>
                <a:spcPts val="600"/>
              </a:spcBef>
              <a:buSzTx/>
              <a:buFont typeface="Wingdings"/>
              <a:buNone/>
              <a:defRPr sz="2520" b="1">
                <a:solidFill>
                  <a:srgbClr val="FF99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22959">
              <a:lnSpc>
                <a:spcPct val="60000"/>
              </a:lnSpc>
              <a:spcBef>
                <a:spcPts val="600"/>
              </a:spcBef>
              <a:buSzTx/>
              <a:buFont typeface="Wingdings"/>
              <a:buNone/>
              <a:defRPr sz="2520" b="1">
                <a:solidFill>
                  <a:srgbClr val="FF99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très sélectif pour les β-adrénorécepteurs,</a:t>
            </a:r>
          </a:p>
          <a:p>
            <a:pPr marL="0" indent="0" algn="just" defTabSz="822959">
              <a:lnSpc>
                <a:spcPct val="60000"/>
              </a:lnSpc>
              <a:spcBef>
                <a:spcPts val="600"/>
              </a:spcBef>
              <a:buSzTx/>
              <a:buFont typeface="Wingdings"/>
              <a:buNone/>
              <a:defRPr sz="2520" b="1">
                <a:solidFill>
                  <a:srgbClr val="FF99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effet: réponse inotrope et chronotrope positive des récepteurs β1-myocardiques.</a:t>
            </a:r>
          </a:p>
          <a:p>
            <a:pPr marL="0" indent="0" algn="just" defTabSz="822959">
              <a:lnSpc>
                <a:spcPct val="60000"/>
              </a:lnSpc>
              <a:spcBef>
                <a:spcPts val="600"/>
              </a:spcBef>
              <a:buSzTx/>
              <a:buFont typeface="Wingdings"/>
              <a:buNone/>
              <a:defRPr sz="2520" b="1">
                <a:solidFill>
                  <a:srgbClr val="FF99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Les récepteurs β2-adrénergiques médient la vasodilatation, en particulier dans les muscles volontaires, les effets de la pression artérielle étant légers.</a:t>
            </a:r>
          </a:p>
          <a:p>
            <a:pPr marL="0" indent="0" algn="just" defTabSz="822959">
              <a:lnSpc>
                <a:spcPct val="60000"/>
              </a:lnSpc>
              <a:spcBef>
                <a:spcPts val="600"/>
              </a:spcBef>
              <a:buSzTx/>
              <a:buFont typeface="Wingdings"/>
              <a:buNone/>
              <a:defRPr sz="2520" b="1">
                <a:solidFill>
                  <a:srgbClr val="FF99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Importance des β-agonistes: ajustement de la bradycardie, du bloc cardiaque ou de l'attaque (type Adams-Stokes).</a:t>
            </a:r>
          </a:p>
          <a:p>
            <a:pPr marL="0" indent="0" algn="just" defTabSz="822959">
              <a:lnSpc>
                <a:spcPct val="60000"/>
              </a:lnSpc>
              <a:spcBef>
                <a:spcPts val="600"/>
              </a:spcBef>
              <a:buSzTx/>
              <a:buFont typeface="Wingdings"/>
              <a:buNone/>
              <a:defRPr sz="2520" b="1">
                <a:solidFill>
                  <a:srgbClr val="FF99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22959">
              <a:lnSpc>
                <a:spcPct val="60000"/>
              </a:lnSpc>
              <a:spcBef>
                <a:spcPts val="600"/>
              </a:spcBef>
              <a:buSzTx/>
              <a:buFont typeface="Wingdings"/>
              <a:buNone/>
              <a:defRPr sz="2520" b="1">
                <a:solidFill>
                  <a:srgbClr val="FF99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L'effet à court terme de l'adrénaline, de la noradrénaline et de l'isoprénaline les rend inadaptés aux effets à long terme, mais à court terme et en cas d'urgence sont fortement recommandés. (intracardiaque: 5 ml / 1: 10 000 chiens).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54" name="Isoxuprin…"/>
          <p:cNvSpPr txBox="1">
            <a:spLocks noGrp="1"/>
          </p:cNvSpPr>
          <p:nvPr>
            <p:ph type="body" idx="4294967295"/>
          </p:nvPr>
        </p:nvSpPr>
        <p:spPr>
          <a:xfrm>
            <a:off x="457200" y="836612"/>
            <a:ext cx="8686800" cy="52593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Isoxuprin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(Dilavase, Duvadilan, Vasodilan, Vasoplex, Vasotran)</a:t>
            </a:r>
          </a:p>
          <a:p>
            <a:pPr marL="0" indent="0" algn="just" defTabSz="886968">
              <a:lnSpc>
                <a:spcPct val="80000"/>
              </a:lnSpc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-un β-agoniste utilisé en médecine humaine,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-un bon vasodilatateur dans le traitement des affections naviculaires équines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Méthoxamine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un agoniste α efficace avec une activité de longue durée.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effet cardiopresor important, souvent accompagné de bradycardie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action directe = utile dans l'hypotension progressive sévère par anesthésie.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57" name="Metaraminol…"/>
          <p:cNvSpPr txBox="1">
            <a:spLocks noGrp="1"/>
          </p:cNvSpPr>
          <p:nvPr>
            <p:ph type="body" idx="4294967295"/>
          </p:nvPr>
        </p:nvSpPr>
        <p:spPr>
          <a:xfrm>
            <a:off x="571500" y="500062"/>
            <a:ext cx="8229600" cy="58324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86968">
              <a:spcBef>
                <a:spcPts val="500"/>
              </a:spcBef>
              <a:buSzTx/>
              <a:buFont typeface="Wingdings"/>
              <a:buNone/>
              <a:defRPr sz="2134" b="1"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Metaraminol</a:t>
            </a:r>
          </a:p>
          <a:p>
            <a:pPr marL="0" indent="0" defTabSz="886968">
              <a:spcBef>
                <a:spcPts val="500"/>
              </a:spcBef>
              <a:buSzTx/>
              <a:buFont typeface="Wingdings"/>
              <a:buNone/>
              <a:defRPr sz="2134" b="1"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α-agonist</a:t>
            </a:r>
            <a:r>
              <a:rPr>
                <a:solidFill>
                  <a:srgbClr val="FF9900"/>
                </a:solidFill>
              </a:rPr>
              <a:t> avec des effets directs et indirects sur le cœur.</a:t>
            </a:r>
          </a:p>
          <a:p>
            <a:pPr marL="0" indent="0" defTabSz="886968">
              <a:spcBef>
                <a:spcPts val="500"/>
              </a:spcBef>
              <a:buSzTx/>
              <a:buFont typeface="Wingdings"/>
              <a:buNone/>
              <a:defRPr sz="2134" b="1"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FF9900"/>
                </a:solidFill>
              </a:rPr>
              <a:t>forte action à action prolongée pendant une heure après l'administration i.v</a:t>
            </a:r>
          </a:p>
          <a:p>
            <a:pPr marL="0" indent="0" defTabSz="886968">
              <a:spcBef>
                <a:spcPts val="500"/>
              </a:spcBef>
              <a:buSzTx/>
              <a:buFont typeface="Wingdings"/>
              <a:buNone/>
              <a:defRPr sz="2134" b="1"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FF9900"/>
                </a:solidFill>
              </a:rPr>
              <a:t>dans: chute dramatique de la pression artérielle (par exemple pancréatite aiguë chez le chien ou choc anaphylactique).</a:t>
            </a:r>
          </a:p>
          <a:p>
            <a:pPr marL="0" indent="0" defTabSz="886968">
              <a:spcBef>
                <a:spcPts val="500"/>
              </a:spcBef>
              <a:buSzTx/>
              <a:buFont typeface="Wingdings"/>
              <a:buNone/>
              <a:defRPr sz="2134" b="1"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>
              <a:solidFill>
                <a:srgbClr val="FF9900"/>
              </a:solidFill>
            </a:endParaRPr>
          </a:p>
          <a:p>
            <a:pPr marL="0" indent="0" defTabSz="886968">
              <a:spcBef>
                <a:spcPts val="500"/>
              </a:spcBef>
              <a:buSzTx/>
              <a:buFont typeface="Wingdings"/>
              <a:buNone/>
              <a:defRPr sz="2134" b="1"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FF9900"/>
                </a:solidFill>
              </a:rPr>
              <a:t>Dopamine et Dobutamine</a:t>
            </a:r>
          </a:p>
          <a:p>
            <a:pPr marL="0" indent="0" defTabSz="886968">
              <a:spcBef>
                <a:spcPts val="500"/>
              </a:spcBef>
              <a:buSzTx/>
              <a:buFont typeface="Wingdings"/>
              <a:buNone/>
              <a:defRPr sz="2134" b="1"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FF9900"/>
                </a:solidFill>
              </a:rPr>
              <a:t>vasodilatateurs: territoires coronaires et rénaux splachniques.</a:t>
            </a:r>
          </a:p>
          <a:p>
            <a:pPr marL="0" indent="0" defTabSz="886968">
              <a:spcBef>
                <a:spcPts val="500"/>
              </a:spcBef>
              <a:buSzTx/>
              <a:buFont typeface="Wingdings"/>
              <a:buNone/>
              <a:defRPr sz="2134" b="1"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FF9900"/>
                </a:solidFill>
              </a:rPr>
              <a:t>action: sur la population de récepteurs myocardiques D1 qui médie l'augmentation de la force de contraction (et non le taux) en médiant l'adénylyl cyclase.</a:t>
            </a:r>
          </a:p>
          <a:p>
            <a:pPr marL="0" indent="0" defTabSz="886968">
              <a:spcBef>
                <a:spcPts val="500"/>
              </a:spcBef>
              <a:buSzTx/>
              <a:buFont typeface="Wingdings"/>
              <a:buNone/>
              <a:defRPr sz="2134" b="1"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FF9900"/>
                </a:solidFill>
              </a:rPr>
              <a:t>amplifie: le retour veineux et le débit cardiaque sans augmenter le taux de contraction = la diarrhée ou diminue le risque de fibrillation ventriculaire.</a:t>
            </a:r>
          </a:p>
          <a:p>
            <a:pPr marL="0" indent="0" defTabSz="886968">
              <a:spcBef>
                <a:spcPts val="500"/>
              </a:spcBef>
              <a:buSzTx/>
              <a:buFont typeface="Wingdings"/>
              <a:buNone/>
              <a:defRPr sz="2134" b="1"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rPr>
                <a:solidFill>
                  <a:srgbClr val="FF9900"/>
                </a:solidFill>
              </a:rPr>
              <a:t>Inconvénient majeur: inhibe la libération de noradrénaline.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60" name="Dérivés de xanthine…"/>
          <p:cNvSpPr txBox="1">
            <a:spLocks noGrp="1"/>
          </p:cNvSpPr>
          <p:nvPr>
            <p:ph type="body" idx="4294967295"/>
          </p:nvPr>
        </p:nvSpPr>
        <p:spPr>
          <a:xfrm>
            <a:off x="468312" y="692150"/>
            <a:ext cx="8389938" cy="49514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86968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134" b="1"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Dérivés de xanthine</a:t>
            </a:r>
          </a:p>
          <a:p>
            <a:pPr marL="0" indent="0" algn="just" defTabSz="886968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134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86968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134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Alcaloïdes: caféine, théophylline et théobromine,</a:t>
            </a:r>
          </a:p>
          <a:p>
            <a:pPr marL="0" indent="0" algn="just" defTabSz="886968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134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-activité: vasodilatateur périphérique et coronaire.</a:t>
            </a:r>
          </a:p>
          <a:p>
            <a:pPr marL="0" indent="0" algn="just" defTabSz="886968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134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désavantage:</a:t>
            </a:r>
          </a:p>
          <a:p>
            <a:pPr marL="0" indent="0" algn="just" defTabSz="886968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134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irritants et sont de faible solubilité, ce qui déclenche des composés plus solubles:</a:t>
            </a:r>
          </a:p>
          <a:p>
            <a:pPr marL="0" indent="0" algn="just" defTabSz="886968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134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aminophylline (théophylline + sol injectable d'éthylènediamine)</a:t>
            </a:r>
          </a:p>
          <a:p>
            <a:pPr marL="0" indent="0" algn="just" defTabSz="886968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134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La diprophiline et l'étamphiline sont également des dérivés a.u.v. de théophylline</a:t>
            </a:r>
          </a:p>
          <a:p>
            <a:pPr marL="0" indent="0" algn="just" defTabSz="886968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134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Activité: stimulant myocardique, diurétique, respiratoire et vasomoteur léger.</a:t>
            </a:r>
          </a:p>
          <a:p>
            <a:pPr marL="0" indent="0" algn="just" defTabSz="886968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134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dans: stades du cœur décompensé aigu, comme adjuvant dans la thérapie avec le glycoside digitalique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63" name="Substances vasodilatatrices"/>
          <p:cNvSpPr txBox="1">
            <a:spLocks noGrp="1"/>
          </p:cNvSpPr>
          <p:nvPr>
            <p:ph type="body" sz="quarter" idx="4294967295"/>
          </p:nvPr>
        </p:nvSpPr>
        <p:spPr>
          <a:xfrm>
            <a:off x="-1" y="4868862"/>
            <a:ext cx="9144002" cy="676276"/>
          </a:xfrm>
          <a:prstGeom prst="rect">
            <a:avLst/>
          </a:prstGeom>
          <a:solidFill>
            <a:srgbClr val="FF9900"/>
          </a:solidFill>
        </p:spPr>
        <p:txBody>
          <a:bodyPr anchor="ctr">
            <a:normAutofit/>
          </a:bodyPr>
          <a:lstStyle>
            <a:lvl1pPr marL="357187" indent="-14287">
              <a:buChar char="■"/>
              <a:defRPr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r>
              <a:t> Substances vasodilatatrices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48" name="Dans des conditions d'homéostasie normales, la pression doit rester optimale, crise cardiaque = dépendante de la pression qui forcera les ventricules (elle-même dépendante du degré de compensation auriculaire).…"/>
          <p:cNvSpPr txBox="1">
            <a:spLocks noGrp="1"/>
          </p:cNvSpPr>
          <p:nvPr>
            <p:ph type="body" idx="4294967295"/>
          </p:nvPr>
        </p:nvSpPr>
        <p:spPr>
          <a:xfrm>
            <a:off x="395287" y="1125537"/>
            <a:ext cx="8497888" cy="48244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59536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Dans des conditions d'homéostasie normales, la pression doit rester optimale, crise cardiaque = dépendante de la pression qui forcera les ventricules (elle-même dépendante du degré de compensation auriculaire).</a:t>
            </a:r>
          </a:p>
          <a:p>
            <a:pPr marL="0" indent="0" algn="just" defTabSz="859536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59536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 retour veineux dépendra de cette tension artérielle qui conduira le sang aux veinules.</a:t>
            </a:r>
          </a:p>
          <a:p>
            <a:pPr marL="0" indent="0" algn="just" defTabSz="859536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pression cardiaque = réflexe contrôlé par: l'arc aortique et les capteurs carotidiens via les centres vitaux médullaires et par le SNV.</a:t>
            </a:r>
          </a:p>
          <a:p>
            <a:pPr marL="0" indent="0" algn="just" defTabSz="859536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59536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 volume de sanguin et le niveau d'hémoconcentration sont maintenus constants par les mécanismes suivants: la rénine / angiotensine / aldostérone par l'action: l'aldostérone et l'hormone antidiurétique associées à l'activité du facteur natriurétique (peptide du muscle auriculaire).</a:t>
            </a:r>
          </a:p>
          <a:p>
            <a:pPr marL="0" indent="0" algn="just" defTabSz="859536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De cette façon, le cœur a des activités de régulation endocrinienne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66" name="a. Vasodilatateur auriculaire…"/>
          <p:cNvSpPr txBox="1">
            <a:spLocks noGrp="1"/>
          </p:cNvSpPr>
          <p:nvPr>
            <p:ph type="body" idx="4294967295"/>
          </p:nvPr>
        </p:nvSpPr>
        <p:spPr>
          <a:xfrm>
            <a:off x="395287" y="549274"/>
            <a:ext cx="8280401" cy="56880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4709" indent="-84709" algn="just" defTabSz="841247">
              <a:lnSpc>
                <a:spcPct val="60000"/>
              </a:lnSpc>
              <a:spcBef>
                <a:spcPts val="400"/>
              </a:spcBef>
              <a:buSzTx/>
              <a:buFont typeface="Wingdings"/>
              <a:buNone/>
              <a:tabLst>
                <a:tab pos="76200" algn="l"/>
              </a:tabLst>
              <a:defRPr sz="1840" b="1">
                <a:solidFill>
                  <a:srgbClr val="99FF33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a. Vasodilatateur auriculaire  </a:t>
            </a:r>
          </a:p>
          <a:p>
            <a:pPr marL="84709" indent="-84709" algn="just" defTabSz="841247">
              <a:lnSpc>
                <a:spcPct val="60000"/>
              </a:lnSpc>
              <a:buSzTx/>
              <a:buFont typeface="Wingdings"/>
              <a:buNone/>
              <a:tabLst>
                <a:tab pos="76200" algn="l"/>
              </a:tabLst>
              <a:defRPr sz="1196" b="1">
                <a:solidFill>
                  <a:srgbClr val="99FF33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84709" indent="-84709" algn="just" defTabSz="841247">
              <a:buSzTx/>
              <a:buFont typeface="Wingdings"/>
              <a:buNone/>
              <a:tabLst>
                <a:tab pos="76200" algn="l"/>
              </a:tabLst>
              <a:defRPr sz="552" b="1">
                <a:solidFill>
                  <a:srgbClr val="99FF33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84709" indent="-84709" algn="just" defTabSz="841247">
              <a:spcBef>
                <a:spcPts val="400"/>
              </a:spcBef>
              <a:buSzTx/>
              <a:buFont typeface="Wingdings"/>
              <a:buNone/>
              <a:tabLst>
                <a:tab pos="76200" algn="l"/>
              </a:tabLst>
              <a:defRPr sz="1840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84709" indent="-84709" algn="just" defTabSz="841247">
              <a:spcBef>
                <a:spcPts val="400"/>
              </a:spcBef>
              <a:buSzTx/>
              <a:buFont typeface="Wingdings"/>
              <a:buNone/>
              <a:tabLst>
                <a:tab pos="76200" algn="l"/>
              </a:tabLst>
              <a:defRPr sz="1840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84709" indent="-84709" algn="just" defTabSz="841247">
              <a:spcBef>
                <a:spcPts val="400"/>
              </a:spcBef>
              <a:buSzTx/>
              <a:buFont typeface="Wingdings"/>
              <a:buNone/>
              <a:tabLst>
                <a:tab pos="76200" algn="l"/>
              </a:tabLst>
              <a:defRPr sz="1840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Hydralazine (Hydrapress)</a:t>
            </a:r>
          </a:p>
          <a:p>
            <a:pPr marL="84709" indent="-84709" algn="just" defTabSz="841247">
              <a:spcBef>
                <a:spcPts val="400"/>
              </a:spcBef>
              <a:buSzTx/>
              <a:buFont typeface="Wingdings"/>
              <a:buNone/>
              <a:tabLst>
                <a:tab pos="76200" algn="l"/>
              </a:tabLst>
              <a:defRPr sz="1840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84709" indent="-84709" algn="just" defTabSz="841247">
              <a:spcBef>
                <a:spcPts val="400"/>
              </a:spcBef>
              <a:buSzTx/>
              <a:buFont typeface="Wingdings"/>
              <a:buNone/>
              <a:tabLst>
                <a:tab pos="76200" algn="l"/>
              </a:tabLst>
              <a:defRPr sz="1840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inhiber le flux de Ca + + dans la cellule, suivi d'une relaxation.</a:t>
            </a:r>
          </a:p>
          <a:p>
            <a:pPr marL="84709" indent="-84709" algn="just" defTabSz="841247">
              <a:spcBef>
                <a:spcPts val="400"/>
              </a:spcBef>
              <a:buSzTx/>
              <a:buFont typeface="Wingdings"/>
              <a:buNone/>
              <a:tabLst>
                <a:tab pos="76200" algn="l"/>
              </a:tabLst>
              <a:defRPr sz="1840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Autre mécanisme: conversion en NO et augmentation des effets positifs GMP-c = iontrope: stimulation de l'adénylyl cyclase via le récepteur β</a:t>
            </a:r>
          </a:p>
          <a:p>
            <a:pPr marL="84709" indent="-84709" algn="just" defTabSz="841247">
              <a:spcBef>
                <a:spcPts val="400"/>
              </a:spcBef>
              <a:buSzTx/>
              <a:buFont typeface="Wingdings"/>
              <a:buNone/>
              <a:tabLst>
                <a:tab pos="76200" algn="l"/>
              </a:tabLst>
              <a:defRPr sz="1840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Chez: les chiens âgés en crise hypertensive = la pression artérielle diminue rapidement, ainsi que la résistance systémique = augmentation des performances cardiaques.</a:t>
            </a:r>
          </a:p>
          <a:p>
            <a:pPr marL="84709" indent="-84709" algn="just" defTabSz="841247">
              <a:spcBef>
                <a:spcPts val="400"/>
              </a:spcBef>
              <a:buSzTx/>
              <a:buFont typeface="Wingdings"/>
              <a:buNone/>
              <a:tabLst>
                <a:tab pos="76200" algn="l"/>
              </a:tabLst>
              <a:defRPr sz="1840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-une bonne absorption aussi bien chez l'homme que chez le chien.</a:t>
            </a:r>
          </a:p>
          <a:p>
            <a:pPr marL="84709" indent="-84709" algn="just" defTabSz="841247">
              <a:spcBef>
                <a:spcPts val="400"/>
              </a:spcBef>
              <a:buSzTx/>
              <a:buFont typeface="Wingdings"/>
              <a:buNone/>
              <a:tabLst>
                <a:tab pos="76200" algn="l"/>
              </a:tabLst>
              <a:defRPr sz="1840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-élimination: par voie rénale par acétylation, chez le chien (déficient en acétylation) le passage rénal n'est pas important.</a:t>
            </a:r>
          </a:p>
          <a:p>
            <a:pPr marL="84709" indent="-84709" algn="just" defTabSz="841247">
              <a:spcBef>
                <a:spcPts val="400"/>
              </a:spcBef>
              <a:buSzTx/>
              <a:buFont typeface="Wingdings"/>
              <a:buNone/>
              <a:tabLst>
                <a:tab pos="76200" algn="l"/>
              </a:tabLst>
              <a:defRPr sz="1840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-utilisation: liée à l'intolérance à l'enzyme de conversion de l'angiotensine (ECA), un remède beaucoup plus récent qui a remplacé l'utilisation de l'hydralazine chez les animaux.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69" name="Diazoxide…"/>
          <p:cNvSpPr txBox="1">
            <a:spLocks noGrp="1"/>
          </p:cNvSpPr>
          <p:nvPr>
            <p:ph type="body" idx="4294967295"/>
          </p:nvPr>
        </p:nvSpPr>
        <p:spPr>
          <a:xfrm>
            <a:off x="1187450" y="1628775"/>
            <a:ext cx="7210425" cy="3916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Diazoxide</a:t>
            </a:r>
          </a:p>
          <a:p>
            <a:pPr marL="0" indent="0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un autre dilatateur artériel mais non diurétique de la famille des benzotiadiaziniques.</a:t>
            </a:r>
          </a:p>
          <a:p>
            <a:pPr marL="0" indent="0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détermine:</a:t>
            </a:r>
          </a:p>
          <a:p>
            <a:pPr marL="0" indent="0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hyperglycémie,</a:t>
            </a:r>
          </a:p>
          <a:p>
            <a:pPr marL="0" indent="0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hyperuricémie et</a:t>
            </a:r>
          </a:p>
          <a:p>
            <a:pPr marL="0" indent="0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rétention de sodium.</a:t>
            </a:r>
          </a:p>
          <a:p>
            <a:pPr marL="0" indent="0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Pour le moment, ses effets sur le chien sont encore à l'étude.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72" name="b. Bloqueurs de canaux calciques…"/>
          <p:cNvSpPr txBox="1">
            <a:spLocks noGrp="1"/>
          </p:cNvSpPr>
          <p:nvPr>
            <p:ph type="body" idx="4294967295"/>
          </p:nvPr>
        </p:nvSpPr>
        <p:spPr>
          <a:xfrm>
            <a:off x="395287" y="476250"/>
            <a:ext cx="8569326" cy="56165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Char char="-"/>
              <a:defRPr sz="2208" b="1">
                <a:solidFill>
                  <a:srgbClr val="76BB4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 b. Bloqueurs de canaux calciques</a:t>
            </a:r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Char char="-"/>
              <a:defRPr sz="2208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Char char="-"/>
              <a:defRPr sz="2208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  confondu avec les antagonistes du Ca + + bien qu'il n'antagonise pas directement</a:t>
            </a:r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Char char="-"/>
              <a:defRPr sz="2208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on: canaux V-dépendants dans les muscles cardiaques lisses, les inhibant même à de faibles concentrations (inférieures à celles nécessaires pour libérer le calcium intracellulaire).</a:t>
            </a:r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Char char="-"/>
              <a:defRPr sz="2208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dans le système cardiovasculaire, il existe au moins trois canaux dépendants de la tension différents par: la conductance et la sensibilité électrique.</a:t>
            </a:r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Char char="-"/>
              <a:defRPr sz="2208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Ce sont: T, N et L.</a:t>
            </a:r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Char char="-"/>
              <a:defRPr sz="2208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Cliniquement: bloqueurs de canaux Ca + + = bloquer uniquement le type L.</a:t>
            </a:r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Char char="-"/>
              <a:defRPr sz="2208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Ils sont classés en trois groupes:</a:t>
            </a:r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Char char="-"/>
              <a:defRPr sz="2208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fénilalkil-amine (vérapamil)</a:t>
            </a:r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Char char="-"/>
              <a:defRPr sz="2208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benzothiazépine (Dilthiazem)</a:t>
            </a:r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Char char="-"/>
              <a:defRPr sz="2208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dihydropyridine (Nifédipine, Amlodipine)</a:t>
            </a:r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Char char="-"/>
              <a:defRPr sz="2208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Ordre des vasodilatateurs: Nifédipine&gt; Vérapamil&gt; Dilthiazem</a:t>
            </a:r>
          </a:p>
          <a:p>
            <a:pPr marL="0" indent="0" algn="just" defTabSz="841247">
              <a:lnSpc>
                <a:spcPct val="70000"/>
              </a:lnSpc>
              <a:spcBef>
                <a:spcPts val="500"/>
              </a:spcBef>
              <a:buChar char="-"/>
              <a:defRPr sz="2208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nouveau représentant: le premier bloqueur de canaux T = mibefradil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75" name="Vérapamil…"/>
          <p:cNvSpPr txBox="1">
            <a:spLocks noGrp="1"/>
          </p:cNvSpPr>
          <p:nvPr>
            <p:ph type="body" idx="4294967295"/>
          </p:nvPr>
        </p:nvSpPr>
        <p:spPr>
          <a:xfrm>
            <a:off x="357187" y="2060575"/>
            <a:ext cx="8556626" cy="34559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22959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30" b="1"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Vérapamil</a:t>
            </a:r>
          </a:p>
          <a:p>
            <a:pPr marL="0" indent="0" algn="just" defTabSz="822959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30" b="1"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</a:t>
            </a:r>
            <a:r>
              <a:rPr>
                <a:solidFill>
                  <a:srgbClr val="FF6A00"/>
                </a:solidFill>
              </a:rPr>
              <a:t>dérivé de papavérine,</a:t>
            </a:r>
          </a:p>
          <a:p>
            <a:pPr marL="0" indent="0" algn="just" defTabSz="822959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30" b="1">
                <a:solidFill>
                  <a:srgbClr val="FF6A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utilisé pour la première fois chez l'homme comme dilatateur des vaisseaux coronaires et pour prévenir les arythmies d'origine auriculaire.</a:t>
            </a:r>
          </a:p>
          <a:p>
            <a:pPr marL="0" indent="0" algn="just" defTabSz="822959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30" b="1">
                <a:solidFill>
                  <a:srgbClr val="FF6A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Action: blocage du canal Ca ++ et diminution du taux de conductivité et de la fréquence cardiaque via le nœud AV.</a:t>
            </a:r>
          </a:p>
          <a:p>
            <a:pPr marL="0" indent="0" algn="just" defTabSz="822959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30" b="1">
                <a:solidFill>
                  <a:srgbClr val="FF6A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diminue la fréquence cardiaque, à la suite d'une vasodilatation artériolaire.</a:t>
            </a: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78" name="c. Inhibiteurs des enzymes de conversion de l'angiotensine (ACE)…"/>
          <p:cNvSpPr txBox="1">
            <a:spLocks noGrp="1"/>
          </p:cNvSpPr>
          <p:nvPr>
            <p:ph type="body" idx="4294967295"/>
          </p:nvPr>
        </p:nvSpPr>
        <p:spPr>
          <a:xfrm>
            <a:off x="539750" y="188912"/>
            <a:ext cx="8424863" cy="64801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740663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8" b="1">
                <a:solidFill>
                  <a:srgbClr val="99FF33"/>
                </a:solidFill>
                <a:effectLst>
                  <a:outerShdw blurRad="10287" dist="2057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c. Inhibiteurs des enzymes de conversion de l'angiotensine (ACE)</a:t>
            </a:r>
          </a:p>
          <a:p>
            <a:pPr marL="0" indent="0" defTabSz="740663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8" b="1">
                <a:solidFill>
                  <a:srgbClr val="99FF33"/>
                </a:solidFill>
                <a:effectLst>
                  <a:outerShdw blurRad="10287" dist="2057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  </a:t>
            </a:r>
            <a:r>
              <a:rPr>
                <a:solidFill>
                  <a:srgbClr val="FFAB01"/>
                </a:solidFill>
              </a:rPr>
              <a:t>rôle: vasodilatateur et neuro-hormonal et compensatoire sensible à l'insuffisance cardiaque.</a:t>
            </a:r>
          </a:p>
          <a:p>
            <a:pPr marL="0" indent="0" defTabSz="740663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8" b="1">
                <a:solidFill>
                  <a:srgbClr val="FFAB01"/>
                </a:solidFill>
                <a:effectLst>
                  <a:outerShdw blurRad="10287" dist="2057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agissant sur le cœur: directement.</a:t>
            </a:r>
          </a:p>
          <a:p>
            <a:pPr marL="0" indent="0" defTabSz="740663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8" b="1">
                <a:solidFill>
                  <a:srgbClr val="FFAB01"/>
                </a:solidFill>
                <a:effectLst>
                  <a:outerShdw blurRad="10287" dist="2057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une perfusion rénale réduite accompagne la diminution du débit cardiaque = libération de rénine du rein dans la circulation.</a:t>
            </a:r>
          </a:p>
          <a:p>
            <a:pPr marL="0" indent="0" defTabSz="740663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8" b="1">
                <a:solidFill>
                  <a:srgbClr val="FFAB01"/>
                </a:solidFill>
                <a:effectLst>
                  <a:outerShdw blurRad="10287" dist="2057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détermine: synthèse de l'angiotensine I ► ► angiotensine II dans les poumons = rôle: maintenir le volume cardiaque et l'insuffisance CV</a:t>
            </a:r>
          </a:p>
          <a:p>
            <a:pPr marL="0" indent="0" defTabSz="740663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8" b="1">
                <a:solidFill>
                  <a:srgbClr val="FFAB01"/>
                </a:solidFill>
                <a:effectLst>
                  <a:outerShdw blurRad="10287" dist="2057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volume sanguin = augmente en raison de la libération d'aldostérone et consécutive de la rétention d'eau et de sel.</a:t>
            </a:r>
          </a:p>
          <a:p>
            <a:pPr marL="0" indent="0" defTabSz="740663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8" b="1">
                <a:solidFill>
                  <a:srgbClr val="FFAB01"/>
                </a:solidFill>
                <a:effectLst>
                  <a:outerShdw blurRad="10287" dist="2057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angiotensine II = vasoconstricteur puissant, augmente la résistance vasculaire = maintien du flux sanguin vers les organes impliqués</a:t>
            </a:r>
          </a:p>
          <a:p>
            <a:pPr marL="0" indent="0" defTabSz="740663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8" b="1">
                <a:solidFill>
                  <a:srgbClr val="FFAB01"/>
                </a:solidFill>
                <a:effectLst>
                  <a:outerShdw blurRad="10287" dist="2057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Les représentants les plus importants appartiennent aux groupes:</a:t>
            </a:r>
          </a:p>
          <a:p>
            <a:pPr marL="0" indent="0" defTabSz="740663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8" b="1">
                <a:solidFill>
                  <a:srgbClr val="FFAB01"/>
                </a:solidFill>
                <a:effectLst>
                  <a:outerShdw blurRad="10287" dist="2057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  sulfhydryl (Captopril),</a:t>
            </a:r>
          </a:p>
          <a:p>
            <a:pPr marL="0" indent="0" defTabSz="740663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8" b="1">
                <a:solidFill>
                  <a:srgbClr val="FFAB01"/>
                </a:solidFill>
                <a:effectLst>
                  <a:outerShdw blurRad="10287" dist="2057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  dicarboxyl (Enalapril, Benazepril, Quinapril)</a:t>
            </a:r>
          </a:p>
          <a:p>
            <a:pPr marL="0" indent="0" defTabSz="740663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268" b="1">
                <a:solidFill>
                  <a:srgbClr val="FFAB01"/>
                </a:solidFill>
                <a:effectLst>
                  <a:outerShdw blurRad="10287" dist="2057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  phosphore (Fosinopril)</a:t>
            </a: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81" name="d Vasodilatateurs artériels et veineux classiques…"/>
          <p:cNvSpPr txBox="1">
            <a:spLocks noGrp="1"/>
          </p:cNvSpPr>
          <p:nvPr>
            <p:ph type="body" idx="4294967295"/>
          </p:nvPr>
        </p:nvSpPr>
        <p:spPr>
          <a:xfrm>
            <a:off x="428625" y="1214437"/>
            <a:ext cx="8229600" cy="48974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777240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80" b="1">
                <a:solidFill>
                  <a:srgbClr val="99FF33"/>
                </a:solidFill>
                <a:effectLst>
                  <a:outerShdw blurRad="10795" dist="2159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 Vasodilatateurs artériels et veineux classiques</a:t>
            </a:r>
          </a:p>
          <a:p>
            <a:pPr marL="0" indent="0" algn="just" defTabSz="777240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80" b="1">
                <a:solidFill>
                  <a:srgbClr val="99FF33"/>
                </a:solidFill>
                <a:effectLst>
                  <a:outerShdw blurRad="10795" dist="2159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777240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80" b="1">
                <a:effectLst>
                  <a:outerShdw blurRad="10795" dist="2159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Nitrates</a:t>
            </a:r>
          </a:p>
          <a:p>
            <a:pPr marL="0" indent="0" algn="just" defTabSz="777240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80" b="1">
                <a:solidFill>
                  <a:srgbClr val="99FF33"/>
                </a:solidFill>
                <a:effectLst>
                  <a:outerShdw blurRad="10795" dist="2159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777240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80" b="1">
                <a:solidFill>
                  <a:srgbClr val="FFAB01"/>
                </a:solidFill>
                <a:effectLst>
                  <a:outerShdw blurRad="10795" dist="2159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vasodilatateurs de: extrémité céphalique et zone du cou</a:t>
            </a:r>
          </a:p>
          <a:p>
            <a:pPr marL="0" indent="0" algn="just" defTabSz="777240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80" b="1">
                <a:solidFill>
                  <a:srgbClr val="FFAB01"/>
                </a:solidFill>
                <a:effectLst>
                  <a:outerShdw blurRad="10795" dist="2159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installation: vasodilatation coronaire</a:t>
            </a:r>
          </a:p>
          <a:p>
            <a:pPr marL="0" indent="0" algn="just" defTabSz="777240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80" b="1">
                <a:solidFill>
                  <a:srgbClr val="FFAB01"/>
                </a:solidFill>
                <a:effectLst>
                  <a:outerShdw blurRad="10795" dist="2159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réflexe: accélération cardiaque.</a:t>
            </a:r>
          </a:p>
          <a:p>
            <a:pPr marL="0" indent="0" algn="just" defTabSz="777240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80" b="1">
                <a:solidFill>
                  <a:srgbClr val="FFAB01"/>
                </a:solidFill>
                <a:effectLst>
                  <a:outerShdw blurRad="10795" dist="2159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dose élevée = activité méthémoglobine (en cas d'empoisonnement à l'acide cyanhydrique = formation de cianméthémoglobine).</a:t>
            </a:r>
          </a:p>
          <a:p>
            <a:pPr marL="0" indent="0" algn="just" defTabSz="777240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80" b="1">
                <a:solidFill>
                  <a:srgbClr val="FFAB01"/>
                </a:solidFill>
                <a:effectLst>
                  <a:outerShdw blurRad="10795" dist="2159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nitrates organiques = activer GMP- c = l'interaction actine - myosine diminue.</a:t>
            </a:r>
          </a:p>
          <a:p>
            <a:pPr marL="0" indent="0" algn="just" defTabSz="777240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80" b="1">
                <a:solidFill>
                  <a:srgbClr val="FFAB01"/>
                </a:solidFill>
                <a:effectLst>
                  <a:outerShdw blurRad="10795" dist="2159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Par conséquent: tous les muscles lisses vasculaires vont: se détendre</a:t>
            </a:r>
          </a:p>
          <a:p>
            <a:pPr marL="0" indent="0" algn="just" defTabSz="777240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80" b="1">
                <a:solidFill>
                  <a:srgbClr val="FFAB01"/>
                </a:solidFill>
                <a:effectLst>
                  <a:outerShdw blurRad="10795" dist="2159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et dilatera le vaisseau veineux ou artériel.</a:t>
            </a: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84" name="à faibles concentrations = dilatation des veinules prédominante sans affecter la résistance vasculaire systémique,…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Char char="-"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 à faibles concentrations = dilatation des veinules prédominante sans affecter la résistance vasculaire systémique,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Char char="-"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effets pharmacologiques = se produisent très rapidement,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Char char="-"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métabolisme: très rapide et complet,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Char char="-"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utilisation sublinguale inutilisée a.u.v.,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Char char="-"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utilisé: i.v ou topique (gel)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Char char="-"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Nitrates = vasodilatateurs seulement après avoir été réduits en nitrite.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Char char="-"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Char char="-"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recommandations: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Char char="-"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spasmes coronariens, cérébraux et bronchiques.</a:t>
            </a:r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87" name="Nitroglycerin (Trinitrin)…"/>
          <p:cNvSpPr txBox="1">
            <a:spLocks noGrp="1"/>
          </p:cNvSpPr>
          <p:nvPr>
            <p:ph type="body" idx="4294967295"/>
          </p:nvPr>
        </p:nvSpPr>
        <p:spPr>
          <a:xfrm>
            <a:off x="611187" y="1125537"/>
            <a:ext cx="8207376" cy="48244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4124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08" b="1"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Nitroglycerin (Trinitrin)</a:t>
            </a:r>
          </a:p>
          <a:p>
            <a:pPr marL="0" indent="0" algn="just" defTabSz="84124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08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4124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08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dans M. V. sont utilisés. alcool sol.1%, gel topique 2%, sol i.v</a:t>
            </a:r>
          </a:p>
          <a:p>
            <a:pPr marL="0" indent="0" algn="just" defTabSz="84124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08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sur: petits vaisseaux = vasodilatation générale</a:t>
            </a:r>
          </a:p>
          <a:p>
            <a:pPr marL="0" indent="0" algn="just" defTabSz="84124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08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portée: coronaire et cérébrale</a:t>
            </a:r>
          </a:p>
          <a:p>
            <a:pPr marL="0" indent="0" algn="just" defTabSz="84124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08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peut être associé à la caféine (chiens plus âgés).</a:t>
            </a:r>
          </a:p>
          <a:p>
            <a:pPr marL="0" indent="0" algn="just" defTabSz="84124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08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applications: avec des gants (pour prévenir l'absorption percutanée)</a:t>
            </a:r>
          </a:p>
          <a:p>
            <a:pPr marL="0" indent="0" algn="just" defTabSz="84124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08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sur: zones cutanées glabres, abdomen ou oreille.</a:t>
            </a:r>
          </a:p>
          <a:p>
            <a:pPr marL="0" indent="0" algn="just" defTabSz="84124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08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Les variantes modernes avec des effets temporels accrus (heures) sont:</a:t>
            </a:r>
          </a:p>
          <a:p>
            <a:pPr marL="0" indent="0" algn="just" defTabSz="84124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08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pentaéritrinol-tétranitratul et</a:t>
            </a:r>
          </a:p>
          <a:p>
            <a:pPr marL="0" indent="0" algn="just" defTabSz="84124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08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Dinitrate d'isosorbide.</a:t>
            </a:r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90" name="Nitrite de sodium…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79552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Nitrite de sodium</a:t>
            </a:r>
          </a:p>
          <a:p>
            <a:pPr marL="0" indent="0" algn="just" defTabSz="79552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blanc cristallin, amer, facilement soluble, même hygroscopique.</a:t>
            </a:r>
          </a:p>
          <a:p>
            <a:pPr marL="0" indent="0" algn="just" defTabSz="79552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effet: après 10-15 minutes.</a:t>
            </a:r>
          </a:p>
          <a:p>
            <a:pPr marL="0" indent="0" algn="just" defTabSz="79552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À: grands animaux et chiens empoisonnés au cyanure, juste i.v</a:t>
            </a:r>
          </a:p>
          <a:p>
            <a:pPr marL="0" indent="0" algn="just" defTabSz="79552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79552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Nitrite d'amyle</a:t>
            </a:r>
          </a:p>
          <a:p>
            <a:pPr marL="0" indent="0" algn="just" defTabSz="79552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liquide volatil, jaunâtre, odeur caractéristique du fruit, inflammable.</a:t>
            </a:r>
          </a:p>
          <a:p>
            <a:pPr marL="0" indent="0" algn="just" defTabSz="79552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dans: crise d'angine,</a:t>
            </a:r>
          </a:p>
          <a:p>
            <a:pPr marL="0" indent="0" algn="just" defTabSz="795527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62" b="1">
                <a:solidFill>
                  <a:srgbClr val="FF9900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result = prompt, ne dure pas plus de 10-15 minutes.</a:t>
            </a:r>
          </a:p>
        </p:txBody>
      </p:sp>
    </p:spTree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93" name="Nitroprussiate de sodium (nitroprussiate)…"/>
          <p:cNvSpPr txBox="1">
            <a:spLocks noGrp="1"/>
          </p:cNvSpPr>
          <p:nvPr>
            <p:ph type="body" idx="4294967295"/>
          </p:nvPr>
        </p:nvSpPr>
        <p:spPr>
          <a:xfrm>
            <a:off x="468312" y="549274"/>
            <a:ext cx="8351838" cy="56880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77823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496" b="1">
                <a:solidFill>
                  <a:srgbClr val="FF6A00"/>
                </a:solidFill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Nitroprussiate de sodium (nitroprussiate)</a:t>
            </a:r>
          </a:p>
          <a:p>
            <a:pPr marL="0" indent="0" algn="just" defTabSz="877823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496" b="1"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Action: à l'intérieur du muscle cardiaque lisse</a:t>
            </a:r>
          </a:p>
          <a:p>
            <a:pPr marL="0" indent="0" algn="just" defTabSz="877823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496" b="1"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-nitroprussiate métabolisé en NO = déclenche l'activation du GMP-c puis la vasodilatation des artères et des veines.</a:t>
            </a:r>
          </a:p>
          <a:p>
            <a:pPr marL="0" indent="0" algn="just" defTabSz="877823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496" b="1"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-inconvénient: l'administration iv, la perfusion lente nécessite une surveillance étroite (en raison de l'hypotension), mais le fait d'être une structure très efficace en cas d'urgence entraîne des inconvénients.</a:t>
            </a:r>
          </a:p>
          <a:p>
            <a:pPr marL="0" indent="0" algn="just" defTabSz="877823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496" b="1"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77823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496" b="1">
                <a:solidFill>
                  <a:srgbClr val="FF6A00"/>
                </a:solidFill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Prazosin</a:t>
            </a:r>
          </a:p>
          <a:p>
            <a:pPr marL="0" indent="0" algn="just" defTabSz="877823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496" b="1"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bloqueur des récepteurs α-adrénergiques, mais important comme dilatateur veineux (probablement en raison de l'inhibition de la c-AMP).</a:t>
            </a:r>
          </a:p>
          <a:p>
            <a:pPr marL="0" indent="0" algn="just" defTabSz="877823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496" b="1"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-p.o avantage des administrations, mais l'inconvénient de la tolérance après plusieurs traitements.</a:t>
            </a:r>
          </a:p>
          <a:p>
            <a:pPr marL="0" indent="0" algn="just" defTabSz="877823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496" b="1"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pour éviter cette lacune, la prazosine peut être associée à d'autres représentants du groupe.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51" name="La base physiologique de la thérapie cardiaque…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SzTx/>
              <a:buFont typeface="Wingdings"/>
              <a:buNone/>
              <a:defRPr sz="28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La base physiologique de la thérapie cardiaque </a:t>
            </a:r>
          </a:p>
          <a:p>
            <a:pPr marL="0" indent="0">
              <a:spcBef>
                <a:spcPts val="600"/>
              </a:spcBef>
              <a:buSzTx/>
              <a:buFont typeface="Wingdings"/>
              <a:buNone/>
              <a:defRPr sz="28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Les  cellules du muscle cardiaque se contractent spontanément en raison d'une protéine contractile spécifique, l'actomyosine et du système générateur d'énergie (mitchondrial)</a:t>
            </a:r>
          </a:p>
          <a:p>
            <a:pPr marL="0" indent="0" algn="just">
              <a:spcBef>
                <a:spcPts val="500"/>
              </a:spcBef>
              <a:buSzTx/>
              <a:buFont typeface="Wingdings"/>
              <a:buNone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La contraction sera réalisée par des ions calcium, leur libération étant cyclique après dépolarisation membranaire (qui précédera chaque contraction).</a:t>
            </a:r>
          </a:p>
          <a:p>
            <a:pPr marL="0" indent="0" algn="just">
              <a:spcBef>
                <a:spcPts val="500"/>
              </a:spcBef>
              <a:buSzTx/>
              <a:buFont typeface="Wingdings"/>
              <a:buNone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Cette activité électrique est réversible.</a:t>
            </a:r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96" name="e. Vasodilatateurs indirects…"/>
          <p:cNvSpPr txBox="1">
            <a:spLocks noGrp="1"/>
          </p:cNvSpPr>
          <p:nvPr>
            <p:ph type="body" idx="4294967295"/>
          </p:nvPr>
        </p:nvSpPr>
        <p:spPr>
          <a:xfrm>
            <a:off x="468312" y="692150"/>
            <a:ext cx="8229601" cy="53292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22959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40" b="1">
                <a:solidFill>
                  <a:srgbClr val="99FF33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e. Vasodilatateurs indirects</a:t>
            </a:r>
          </a:p>
          <a:p>
            <a:pPr marL="0" indent="0" algn="just" defTabSz="822959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40" b="1">
                <a:solidFill>
                  <a:srgbClr val="99FF33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22959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40" b="1">
                <a:solidFill>
                  <a:srgbClr val="EBEBEB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Inhibiteurs de l'angiotensine</a:t>
            </a:r>
          </a:p>
          <a:p>
            <a:pPr marL="0" indent="0" algn="just" defTabSz="822959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40" b="1">
                <a:solidFill>
                  <a:srgbClr val="EBEBEB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système: rénine - angiotensine - aldostérone = régulateur de la perfusion rénale sanguine.</a:t>
            </a:r>
          </a:p>
          <a:p>
            <a:pPr marL="0" indent="0" algn="just" defTabSz="822959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40" b="1">
                <a:solidFill>
                  <a:srgbClr val="EBEBEB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Action: augmentation du volume sanguin par: rétention des ions Na + (aldostérone) et vasoconstriction (angiotensine II).</a:t>
            </a:r>
          </a:p>
          <a:p>
            <a:pPr marL="0" indent="0" algn="just" defTabSz="822959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40" b="1">
                <a:solidFill>
                  <a:srgbClr val="99FF33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22959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40" b="1"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Captopril</a:t>
            </a:r>
          </a:p>
          <a:p>
            <a:pPr marL="0" indent="0" algn="just" defTabSz="822959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40" b="1">
                <a:solidFill>
                  <a:srgbClr val="FF6A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Insuffisance cardiaque = effets locaux (pression artérielle basse dans les artérioles glomérulaires) + ef central. (activité d'amplification Sy) sur appareil glomérulaire = rénine.</a:t>
            </a:r>
          </a:p>
          <a:p>
            <a:pPr marL="0" indent="0" algn="just" defTabSz="822959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340" b="1">
                <a:solidFill>
                  <a:srgbClr val="FF6A00"/>
                </a:solidFill>
                <a:effectLst>
                  <a:outerShdw blurRad="11430" dist="2286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Renin = clivera l'angiotensine I sur le plasma précurseur: angiotensinogène, angiotensine I = d'un décapeptide inactif ► ► octopeptidă: angiotensine II, qui est activé par l'enzyme endothéliale: angiotensine-convertase.</a:t>
            </a:r>
          </a:p>
        </p:txBody>
      </p:sp>
    </p:spTree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199" name="l'enzyme peut également inactiver la bradykinine vasodilatatrice,…"/>
          <p:cNvSpPr txBox="1">
            <a:spLocks noGrp="1"/>
          </p:cNvSpPr>
          <p:nvPr>
            <p:ph type="body" idx="4294967295"/>
          </p:nvPr>
        </p:nvSpPr>
        <p:spPr>
          <a:xfrm>
            <a:off x="611187" y="1989137"/>
            <a:ext cx="8137526" cy="36718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Char char="-"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 l'enzyme peut également inactiver la bradykinine vasodilatatrice,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Char char="-"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il peut être inhibé de cette manière également par Captopril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Char char="-"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la vasoconstriction et la sécrétion d'aldostérone causées par l'angiotensine seront supprimées et l'effet médicinal éliminé.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Char char="-"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 volume et la charge de travail cardiaque seront réduits.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Char char="-"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 volume de retour veineux sera beaucoup plus faible et</a:t>
            </a:r>
          </a:p>
          <a:p>
            <a:pPr marL="0" indent="0" algn="just" defTabSz="859536">
              <a:lnSpc>
                <a:spcPct val="80000"/>
              </a:lnSpc>
              <a:spcBef>
                <a:spcPts val="500"/>
              </a:spcBef>
              <a:buChar char="-"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Myocarde moins expansé = élimination efficace du sang dans les zones périphériques où les capillaires sont moins perméables.</a:t>
            </a:r>
          </a:p>
        </p:txBody>
      </p:sp>
    </p:spTree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202" name="Le captopril réduira davantage la surutilisation cardiaque et atteindra ainsi indirectement les souhaits thérapeutiques souhaités:…"/>
          <p:cNvSpPr txBox="1">
            <a:spLocks noGrp="1"/>
          </p:cNvSpPr>
          <p:nvPr>
            <p:ph type="body" idx="4294967295"/>
          </p:nvPr>
        </p:nvSpPr>
        <p:spPr>
          <a:xfrm>
            <a:off x="611187" y="2133600"/>
            <a:ext cx="8135938" cy="33131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1381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136" b="1">
                <a:solidFill>
                  <a:srgbClr val="FFFF00"/>
                </a:solidFill>
                <a:effectLst>
                  <a:outerShdw blurRad="11303" dist="2260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 captopril réduira davantage la surutilisation cardiaque et atteindra ainsi indirectement les souhaits thérapeutiques souhaités:</a:t>
            </a:r>
          </a:p>
          <a:p>
            <a:pPr marL="0" indent="0" algn="just" defTabSz="81381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136" b="1">
                <a:solidFill>
                  <a:srgbClr val="FFFF00"/>
                </a:solidFill>
                <a:effectLst>
                  <a:outerShdw blurRad="11303" dist="2260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diurétique,</a:t>
            </a:r>
          </a:p>
          <a:p>
            <a:pPr marL="0" indent="0" algn="just" defTabSz="81381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136" b="1">
                <a:solidFill>
                  <a:srgbClr val="FFFF00"/>
                </a:solidFill>
                <a:effectLst>
                  <a:outerShdw blurRad="11303" dist="2260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sympathicolytique et vasodilatateur, le tout dans un seul remède sans affecter les mécanismes autonomes et interférer avec d'autres systèmes.</a:t>
            </a:r>
          </a:p>
          <a:p>
            <a:pPr marL="0" indent="0" algn="just" defTabSz="81381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136" b="1">
                <a:solidFill>
                  <a:srgbClr val="FFFF00"/>
                </a:solidFill>
                <a:effectLst>
                  <a:outerShdw blurRad="11303" dist="2260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1381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136" b="1">
                <a:solidFill>
                  <a:srgbClr val="FFFF00"/>
                </a:solidFill>
                <a:effectLst>
                  <a:outerShdw blurRad="11303" dist="2260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Par conséquent, le captopril: est utilisé avec des résultats chez les chiens âgés.</a:t>
            </a:r>
          </a:p>
          <a:p>
            <a:pPr marL="0" indent="0" algn="just" defTabSz="813816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136" b="1">
                <a:solidFill>
                  <a:srgbClr val="FFFF00"/>
                </a:solidFill>
                <a:effectLst>
                  <a:outerShdw blurRad="11303" dist="2260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Un congénère de captopril est l'énalapril.</a:t>
            </a:r>
          </a:p>
        </p:txBody>
      </p:sp>
    </p:spTree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grpSp>
        <p:nvGrpSpPr>
          <p:cNvPr id="207" name="Grouper"/>
          <p:cNvGrpSpPr/>
          <p:nvPr/>
        </p:nvGrpSpPr>
        <p:grpSpPr>
          <a:xfrm>
            <a:off x="785812" y="0"/>
            <a:ext cx="8358188" cy="6862763"/>
            <a:chOff x="0" y="0"/>
            <a:chExt cx="8358187" cy="6862762"/>
          </a:xfrm>
        </p:grpSpPr>
        <p:sp>
          <p:nvSpPr>
            <p:cNvPr id="205" name="Rectangle"/>
            <p:cNvSpPr/>
            <p:nvPr/>
          </p:nvSpPr>
          <p:spPr>
            <a:xfrm>
              <a:off x="0" y="0"/>
              <a:ext cx="8358188" cy="6862763"/>
            </a:xfrm>
            <a:prstGeom prst="rect">
              <a:avLst/>
            </a:prstGeom>
            <a:solidFill>
              <a:srgbClr val="FF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pic>
          <p:nvPicPr>
            <p:cNvPr id="206" name="image.tif" descr="image.tif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0" y="0"/>
              <a:ext cx="8358188" cy="686276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08" name="Le mechanisms des actions des vasodilatateurs…"/>
          <p:cNvSpPr txBox="1"/>
          <p:nvPr/>
        </p:nvSpPr>
        <p:spPr>
          <a:xfrm>
            <a:off x="5042059" y="-8619"/>
            <a:ext cx="4056222" cy="628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/>
          <a:p>
            <a:pPr algn="r">
              <a:defRPr sz="1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  <a:r>
              <a:t>Le mechanisms des actions des vasodilatateurs  </a:t>
            </a:r>
          </a:p>
          <a:p>
            <a:pPr algn="r">
              <a:defRPr sz="16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  <a:r>
              <a:t>(by Dawn Merton Boothe, 2001)</a:t>
            </a:r>
            <a:r>
              <a:rPr sz="1800">
                <a:latin typeface="Tahoma"/>
                <a:ea typeface="Tahoma"/>
                <a:cs typeface="Tahoma"/>
                <a:sym typeface="Tahoma"/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grpSp>
        <p:nvGrpSpPr>
          <p:cNvPr id="213" name="Grouper"/>
          <p:cNvGrpSpPr/>
          <p:nvPr/>
        </p:nvGrpSpPr>
        <p:grpSpPr>
          <a:xfrm>
            <a:off x="0" y="0"/>
            <a:ext cx="6659563" cy="6897688"/>
            <a:chOff x="0" y="0"/>
            <a:chExt cx="6659562" cy="6897687"/>
          </a:xfrm>
        </p:grpSpPr>
        <p:sp>
          <p:nvSpPr>
            <p:cNvPr id="211" name="Rectangle"/>
            <p:cNvSpPr/>
            <p:nvPr/>
          </p:nvSpPr>
          <p:spPr>
            <a:xfrm>
              <a:off x="0" y="0"/>
              <a:ext cx="6659563" cy="6897688"/>
            </a:xfrm>
            <a:prstGeom prst="rect">
              <a:avLst/>
            </a:prstGeom>
            <a:solidFill>
              <a:srgbClr val="FF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pic>
          <p:nvPicPr>
            <p:cNvPr id="212" name="image.tif" descr="image.tif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0" y="0"/>
              <a:ext cx="6659563" cy="68976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4" name="Schéma des sites d'action des principaux cardio-modificateurs…"/>
          <p:cNvSpPr txBox="1"/>
          <p:nvPr/>
        </p:nvSpPr>
        <p:spPr>
          <a:xfrm>
            <a:off x="3241040" y="5963165"/>
            <a:ext cx="5311141" cy="554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/>
          <a:p>
            <a:pPr algn="r">
              <a:defRPr sz="1600" b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"/>
              </a:defRPr>
            </a:pPr>
            <a:r>
              <a:t>Schéma des sites d'action des principaux cardio-modificateurs</a:t>
            </a:r>
          </a:p>
          <a:p>
            <a:pPr algn="r">
              <a:defRPr sz="1600" b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"/>
              </a:defRPr>
            </a:pPr>
            <a:r>
              <a:t>(d'après Dawn Merton Boothe, 2001)</a:t>
            </a:r>
          </a:p>
        </p:txBody>
      </p:sp>
    </p:spTree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217" name="Medication du sang"/>
          <p:cNvSpPr txBox="1">
            <a:spLocks noGrp="1"/>
          </p:cNvSpPr>
          <p:nvPr>
            <p:ph type="body" sz="quarter" idx="4294967295"/>
          </p:nvPr>
        </p:nvSpPr>
        <p:spPr>
          <a:xfrm>
            <a:off x="-1" y="4868862"/>
            <a:ext cx="9144002" cy="820738"/>
          </a:xfrm>
          <a:prstGeom prst="rect">
            <a:avLst/>
          </a:prstGeom>
          <a:solidFill>
            <a:srgbClr val="FF9900"/>
          </a:solidFill>
        </p:spPr>
        <p:txBody>
          <a:bodyPr anchor="ctr">
            <a:normAutofit/>
          </a:bodyPr>
          <a:lstStyle>
            <a:lvl1pPr marL="357187" indent="-14287">
              <a:buChar char="■"/>
              <a:defRPr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r>
              <a:t> Medication du sang</a:t>
            </a:r>
          </a:p>
        </p:txBody>
      </p:sp>
    </p:spTree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220" name="Les groupes sanguin des animaux"/>
          <p:cNvSpPr txBox="1">
            <a:spLocks noGrp="1"/>
          </p:cNvSpPr>
          <p:nvPr>
            <p:ph type="body" sz="quarter" idx="4294967295"/>
          </p:nvPr>
        </p:nvSpPr>
        <p:spPr>
          <a:xfrm>
            <a:off x="-1" y="4365625"/>
            <a:ext cx="9144002" cy="82073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indent="-77787">
              <a:spcBef>
                <a:spcPts val="600"/>
              </a:spcBef>
              <a:buChar char="■"/>
              <a:defRPr sz="28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 </a:t>
            </a:r>
            <a:r>
              <a:rPr>
                <a:solidFill>
                  <a:srgbClr val="FF9900"/>
                </a:solidFill>
              </a:rPr>
              <a:t>Les groupes sanguin des animaux </a:t>
            </a:r>
          </a:p>
        </p:txBody>
      </p:sp>
    </p:spTree>
  </p:cSld>
  <p:clrMapOvr>
    <a:masterClrMapping/>
  </p:clrMapOvr>
  <p:transition spd="med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223" name="Antigènes…"/>
          <p:cNvSpPr txBox="1">
            <a:spLocks noGrp="1"/>
          </p:cNvSpPr>
          <p:nvPr>
            <p:ph type="body" idx="4294967295"/>
          </p:nvPr>
        </p:nvSpPr>
        <p:spPr>
          <a:xfrm>
            <a:off x="468312" y="765175"/>
            <a:ext cx="8229601" cy="53276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41247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Antigènes</a:t>
            </a:r>
          </a:p>
          <a:p>
            <a:pPr marL="0" indent="0" algn="just" defTabSz="841247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41247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Les cellules sanguines sont regroupées pour chaque espèce selon les antigènes situés à la surface des globules rouges.</a:t>
            </a:r>
          </a:p>
          <a:p>
            <a:pPr marL="0" indent="0" algn="just" defTabSz="841247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 nombre d'antigènes détectés est variable d'une espèce à l'autre.</a:t>
            </a:r>
          </a:p>
          <a:p>
            <a:pPr marL="0" indent="0" algn="just" defTabSz="841247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exemple:</a:t>
            </a:r>
          </a:p>
          <a:p>
            <a:pPr marL="0" indent="0" algn="just" defTabSz="841247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-le chien a atteint plus de 11 groupes sanguins, dont 8 sont reconnus et classés comme antigènes érythrocytaires canins (AEC) et classés comme: 1.1, 1.2, 3, 4, 5, 6, 7 et 8. dont les plus fréquemment identifiés dans la casuistique actuelle étaient AEC-1 et AEC-7.</a:t>
            </a:r>
          </a:p>
          <a:p>
            <a:pPr marL="0" indent="0" algn="just" defTabSz="841247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 chat connaît trois groupes sanguins: A, B et AB (moins de 0,1% des chats).</a:t>
            </a:r>
          </a:p>
          <a:p>
            <a:pPr marL="0" indent="0" algn="just" defTabSz="841247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-aucun spécimen de la race siamoise n'avait gr. Sang B.</a:t>
            </a:r>
          </a:p>
          <a:p>
            <a:pPr marL="0" indent="0" algn="just" defTabSz="841247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92" b="1">
                <a:solidFill>
                  <a:srgbClr val="FF9900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jusqu'à présent, aucune personne possédant des antigènes n'a été identifiée - pour le groupe A et le groupe B.</a:t>
            </a:r>
          </a:p>
        </p:txBody>
      </p:sp>
    </p:spTree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226" name="À noter que les groupes sanguins chez les chats ne sont pas liés à ceux des humains.…"/>
          <p:cNvSpPr txBox="1">
            <a:spLocks noGrp="1"/>
          </p:cNvSpPr>
          <p:nvPr>
            <p:ph type="body" idx="4294967295"/>
          </p:nvPr>
        </p:nvSpPr>
        <p:spPr>
          <a:xfrm>
            <a:off x="684212" y="2205037"/>
            <a:ext cx="8229601" cy="362902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À noter que les groupes sanguins chez les chats ne sont pas liés à ceux des humains.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 groupe sanguin A est dominant (75 à 99% des chats) sur les autres, les groupes étant alléliques.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 groupe sanguin B n'a été identifié que dans 1 à 10% des cas, principalement chez des races pures de chats (par exemple, Abyssin, Persan, Himalaya, Rex).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Fait intéressant, aucun spécimen de la race siamoise n'avait le groupe sanguin B. Jusqu'à présent, aucun individu possédant des antigènes pour les groupes A et B. n'a été identifié.</a:t>
            </a:r>
          </a:p>
        </p:txBody>
      </p:sp>
    </p:spTree>
  </p:cSld>
  <p:clrMapOvr>
    <a:masterClrMapping/>
  </p:clrMapOvr>
  <p:transition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229" name="Izoanticorps…"/>
          <p:cNvSpPr txBox="1">
            <a:spLocks noGrp="1"/>
          </p:cNvSpPr>
          <p:nvPr>
            <p:ph type="body" idx="4294967295"/>
          </p:nvPr>
        </p:nvSpPr>
        <p:spPr>
          <a:xfrm>
            <a:off x="755650" y="1844675"/>
            <a:ext cx="7921625" cy="35274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32104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66" b="1">
                <a:solidFill>
                  <a:srgbClr val="FF99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Izoanticorps</a:t>
            </a:r>
          </a:p>
          <a:p>
            <a:pPr marL="0" indent="0" algn="just" defTabSz="832104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66" b="1">
                <a:solidFill>
                  <a:srgbClr val="FF99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32104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66" b="1">
                <a:solidFill>
                  <a:srgbClr val="FF99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 plasma contient des izoanticorps (aloanticorps) génétiquement déterminés, dont l'activité est liée aux antigènes des globules rouges de la même espèce animale qui surviennent après la première transfusion chez un animal.</a:t>
            </a:r>
          </a:p>
          <a:p>
            <a:pPr marL="0" indent="0" algn="just" defTabSz="832104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66" b="1">
                <a:solidFill>
                  <a:srgbClr val="FF99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-l'incidence clinique des izoanticorps est faible, les réactions antigène-anticorps chez les animaux étant pratiquement inexistantes lors de la première transfusion.</a:t>
            </a:r>
          </a:p>
          <a:p>
            <a:pPr marL="0" indent="0" algn="just" defTabSz="832104">
              <a:lnSpc>
                <a:spcPct val="60000"/>
              </a:lnSpc>
              <a:spcBef>
                <a:spcPts val="500"/>
              </a:spcBef>
              <a:buSzTx/>
              <a:buFont typeface="Wingdings"/>
              <a:buNone/>
              <a:defRPr sz="2366" b="1">
                <a:solidFill>
                  <a:srgbClr val="FF9900"/>
                </a:solidFill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izoanticorps les plus fréquents chez le chien: izoanticorps AEC-7, présents chez plus de 50% des chiens testés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54" name="Il permettra:…"/>
          <p:cNvSpPr txBox="1">
            <a:spLocks noGrp="1"/>
          </p:cNvSpPr>
          <p:nvPr>
            <p:ph type="body" idx="4294967295"/>
          </p:nvPr>
        </p:nvSpPr>
        <p:spPr>
          <a:xfrm>
            <a:off x="457200" y="835024"/>
            <a:ext cx="8229600" cy="51879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Il permettra: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perméabilité à la membrane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pénétration des ions sodium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la libération d'ions potassium, puis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calcium entrant via les canaux ioniques tension / en fonction du gradient de concentration.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 flux détermine: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Inversion de la polarité électrique de la membrane cardiaque qui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sera ajusté pour équilibrer le niveau de -80 à -90 mV (avec des ions Na + hors de l'échange du K +).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Rythme cardiaque = déterminé par le nœud sino-auriculaire en raison des cellules qui se polarisent / se dépolarisent spontanément et beaucoup plus fréquemment que partout ailleurs dans le cœur.</a:t>
            </a:r>
          </a:p>
        </p:txBody>
      </p:sp>
    </p:spTree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232" name="chez les chats des groupes sanguins A et B, il a été identifié l'émergence d'anticorps izo, les anticorps anti-A (chats de groupe sanguin A) étant responsables des réactions les plus sévères.…"/>
          <p:cNvSpPr txBox="1">
            <a:spLocks noGrp="1"/>
          </p:cNvSpPr>
          <p:nvPr>
            <p:ph type="body" idx="4294967295"/>
          </p:nvPr>
        </p:nvSpPr>
        <p:spPr>
          <a:xfrm>
            <a:off x="539750" y="549275"/>
            <a:ext cx="8229600" cy="54721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lnSpc>
                <a:spcPct val="70000"/>
              </a:lnSpc>
              <a:spcBef>
                <a:spcPts val="500"/>
              </a:spcBef>
              <a:buChar char="-"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chez les chats des groupes sanguins A et B, il a été identifié l'émergence d'anticorps izo, les anticorps anti-A (chats de groupe sanguin A) étant responsables des réactions les plus sévères.</a:t>
            </a:r>
          </a:p>
          <a:p>
            <a:pPr marL="0" indent="0" algn="just">
              <a:lnSpc>
                <a:spcPct val="70000"/>
              </a:lnSpc>
              <a:spcBef>
                <a:spcPts val="500"/>
              </a:spcBef>
              <a:buChar char="-"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chez les chats possédant le groupe sanguin B, des titres élevés d'hémagglutinines et d'hémolysines d'anti-A-izoanticorps ont été identifiés.</a:t>
            </a:r>
          </a:p>
          <a:p>
            <a:pPr marL="0" indent="0" algn="just">
              <a:lnSpc>
                <a:spcPct val="70000"/>
              </a:lnSpc>
              <a:spcBef>
                <a:spcPts val="500"/>
              </a:spcBef>
              <a:buChar char="-"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en revanche, les chats de type sanguin A contiennent plus de 35% d'anticorps anti-B.</a:t>
            </a:r>
          </a:p>
          <a:p>
            <a:pPr marL="0" indent="0" algn="just">
              <a:lnSpc>
                <a:spcPct val="70000"/>
              </a:lnSpc>
              <a:spcBef>
                <a:spcPts val="500"/>
              </a:spcBef>
              <a:buChar char="-"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chez les chats de groupe sanguin AB, n'a pas été identifié jusqu'à présent d'anticorps anti-A ou anti-B, la destruction intravasculaire étant complète et à médiation immunitaire (IgM).</a:t>
            </a:r>
          </a:p>
          <a:p>
            <a:pPr marL="0" indent="0" algn="just">
              <a:lnSpc>
                <a:spcPct val="70000"/>
              </a:lnSpc>
              <a:spcBef>
                <a:spcPts val="500"/>
              </a:spcBef>
              <a:buChar char="-"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la formation de nouveaux anticorps dans les corps récepteurs se produit en 10-14 jours.</a:t>
            </a:r>
          </a:p>
          <a:p>
            <a:pPr marL="0" indent="0" algn="just">
              <a:lnSpc>
                <a:spcPct val="70000"/>
              </a:lnSpc>
              <a:spcBef>
                <a:spcPts val="500"/>
              </a:spcBef>
              <a:buChar char="-"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Dans 25% des cas chez le chien on remarquera après la première transfusion la présence d'anticorps anti-AEC-1.1. En cas d'administration de sang total du groupe A -1,1 = réactions immunologiques sévères.</a:t>
            </a:r>
          </a:p>
        </p:txBody>
      </p:sp>
    </p:spTree>
  </p:cSld>
  <p:clrMapOvr>
    <a:masterClrMapping/>
  </p:clrMapOvr>
  <p:transition spd="med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235" name="Substitue sanguin"/>
          <p:cNvSpPr txBox="1">
            <a:spLocks noGrp="1"/>
          </p:cNvSpPr>
          <p:nvPr>
            <p:ph type="body" sz="quarter" idx="4294967295"/>
          </p:nvPr>
        </p:nvSpPr>
        <p:spPr>
          <a:xfrm>
            <a:off x="468312" y="4652962"/>
            <a:ext cx="8229601" cy="7493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har char="■"/>
              <a:defRPr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r>
              <a:t>Substitue sanguin</a:t>
            </a:r>
          </a:p>
        </p:txBody>
      </p:sp>
    </p:spTree>
  </p:cSld>
  <p:clrMapOvr>
    <a:masterClrMapping/>
  </p:clrMapOvr>
  <p:transition spd="med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238" name="une alternative en cas d'urgence mais ne peut pas remplacer le sang total.…"/>
          <p:cNvSpPr txBox="1">
            <a:spLocks noGrp="1"/>
          </p:cNvSpPr>
          <p:nvPr>
            <p:ph type="body" idx="4294967295"/>
          </p:nvPr>
        </p:nvSpPr>
        <p:spPr>
          <a:xfrm>
            <a:off x="468312" y="765175"/>
            <a:ext cx="8435976" cy="52562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786384">
              <a:lnSpc>
                <a:spcPct val="70000"/>
              </a:lnSpc>
              <a:spcBef>
                <a:spcPts val="400"/>
              </a:spcBef>
              <a:buChar char="-"/>
              <a:defRPr sz="2064" b="1">
                <a:effectLst>
                  <a:outerShdw blurRad="10922" dist="2184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 une alternative en cas d'urgence mais ne peut pas remplacer le sang total.</a:t>
            </a:r>
          </a:p>
          <a:p>
            <a:pPr marL="0" indent="0" algn="just" defTabSz="786384">
              <a:lnSpc>
                <a:spcPct val="70000"/>
              </a:lnSpc>
              <a:spcBef>
                <a:spcPts val="400"/>
              </a:spcBef>
              <a:buChar char="-"/>
              <a:defRPr sz="2064" b="1">
                <a:effectLst>
                  <a:outerShdw blurRad="10922" dist="2184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une faible viscosité les recommande dans les troubles microcirculatoires</a:t>
            </a:r>
          </a:p>
          <a:p>
            <a:pPr marL="0" indent="0" algn="just" defTabSz="786384">
              <a:lnSpc>
                <a:spcPct val="70000"/>
              </a:lnSpc>
              <a:spcBef>
                <a:spcPts val="400"/>
              </a:spcBef>
              <a:buChar char="-"/>
              <a:defRPr sz="2064" b="1">
                <a:effectLst>
                  <a:outerShdw blurRad="10922" dist="2184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786384">
              <a:lnSpc>
                <a:spcPct val="70000"/>
              </a:lnSpc>
              <a:spcBef>
                <a:spcPts val="400"/>
              </a:spcBef>
              <a:buChar char="-"/>
              <a:defRPr sz="2064" b="1">
                <a:effectLst>
                  <a:outerShdw blurRad="10922" dist="2184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Hémoglobines libres</a:t>
            </a:r>
          </a:p>
          <a:p>
            <a:pPr marL="0" indent="0" algn="just" defTabSz="786384">
              <a:lnSpc>
                <a:spcPct val="70000"/>
              </a:lnSpc>
              <a:spcBef>
                <a:spcPts val="400"/>
              </a:spcBef>
              <a:buChar char="-"/>
              <a:defRPr sz="2064" b="1">
                <a:effectLst>
                  <a:outerShdw blurRad="10922" dist="2184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avoir une demi-vie courte (20 min.) et un poids spécifique, plus petit que le sang avec une grande capacité de stockage et un don d'oxygène.</a:t>
            </a:r>
          </a:p>
          <a:p>
            <a:pPr marL="0" indent="0" algn="just" defTabSz="786384">
              <a:lnSpc>
                <a:spcPct val="70000"/>
              </a:lnSpc>
              <a:spcBef>
                <a:spcPts val="400"/>
              </a:spcBef>
              <a:buChar char="-"/>
              <a:defRPr sz="2064" b="1">
                <a:effectLst>
                  <a:outerShdw blurRad="10922" dist="2184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786384">
              <a:lnSpc>
                <a:spcPct val="70000"/>
              </a:lnSpc>
              <a:spcBef>
                <a:spcPts val="400"/>
              </a:spcBef>
              <a:buChar char="-"/>
              <a:defRPr sz="2064" b="1">
                <a:effectLst>
                  <a:outerShdw blurRad="10922" dist="2184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Oxiglobina (Oxyglobine-Biopure)</a:t>
            </a:r>
          </a:p>
          <a:p>
            <a:pPr marL="0" indent="0" algn="just" defTabSz="786384">
              <a:lnSpc>
                <a:spcPct val="70000"/>
              </a:lnSpc>
              <a:spcBef>
                <a:spcPts val="400"/>
              </a:spcBef>
              <a:buChar char="-"/>
              <a:defRPr sz="2064" b="1">
                <a:effectLst>
                  <a:outerShdw blurRad="10922" dist="2184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porteur d'hémoglobine, un dérivé de l'hémoglobine bovine polymérisée.</a:t>
            </a:r>
          </a:p>
          <a:p>
            <a:pPr marL="0" indent="0" algn="just" defTabSz="786384">
              <a:lnSpc>
                <a:spcPct val="70000"/>
              </a:lnSpc>
              <a:spcBef>
                <a:spcPts val="400"/>
              </a:spcBef>
              <a:buChar char="-"/>
              <a:defRPr sz="2064" b="1">
                <a:effectLst>
                  <a:outerShdw blurRad="10922" dist="2184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Augmentation des concentrations plasmatiques et de l'hémoglobine totale = augmentation de l'oxygène dans le sang artériel.</a:t>
            </a:r>
          </a:p>
          <a:p>
            <a:pPr marL="0" indent="0" algn="just" defTabSz="786384">
              <a:lnSpc>
                <a:spcPct val="70000"/>
              </a:lnSpc>
              <a:spcBef>
                <a:spcPts val="400"/>
              </a:spcBef>
              <a:buChar char="-"/>
              <a:defRPr sz="2064" b="1">
                <a:effectLst>
                  <a:outerShdw blurRad="10922" dist="2184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propriétés colloïdales (MW 180kD) proches du Dextran 70.</a:t>
            </a:r>
          </a:p>
          <a:p>
            <a:pPr marL="0" indent="0" algn="just" defTabSz="786384">
              <a:lnSpc>
                <a:spcPct val="70000"/>
              </a:lnSpc>
              <a:spcBef>
                <a:spcPts val="400"/>
              </a:spcBef>
              <a:buChar char="-"/>
              <a:defRPr sz="2064" b="1">
                <a:effectLst>
                  <a:outerShdw blurRad="10922" dist="2184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étant une hémoglobine polymérisée, sa taille moléculaire sera plus grande que celle de l'hémoglobine = éviter la filtration rénale et les effets secondaires (par exemple, l'hémoglobinurie).</a:t>
            </a:r>
          </a:p>
        </p:txBody>
      </p:sp>
    </p:spTree>
  </p:cSld>
  <p:clrMapOvr>
    <a:masterClrMapping/>
  </p:clrMapOvr>
  <p:transition spd="med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241" name="l'absence d'izoanticorps plasmatiques réduit le risque de sensibilisation,…"/>
          <p:cNvSpPr txBox="1">
            <a:spLocks noGrp="1"/>
          </p:cNvSpPr>
          <p:nvPr>
            <p:ph type="body" idx="4294967295"/>
          </p:nvPr>
        </p:nvSpPr>
        <p:spPr>
          <a:xfrm>
            <a:off x="323850" y="836612"/>
            <a:ext cx="8435975" cy="533082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spcBef>
                <a:spcPts val="500"/>
              </a:spcBef>
              <a:buChar char="-"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 l'absence d'izoanticorps plasmatiques réduit le risque de sensibilisation,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Char char="-"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antigénicité de l'hémoglobine bovine = anticorps et anaphylaxie, surtout en cas d'administration sur une semaine.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Char char="-"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 produit peut être chauffé à la température corporelle,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Char char="-"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ne peut pas être congelé mais est stable deux ans.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Char char="-"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propriétés = quatre jours après l'ouverture des packs.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Char char="-"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l'oxiglobine sera éliminée, comme l'hémoglobine par les cellules RE dans les 30 à 40 heures chez le chien.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Char char="-"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Char char="-"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Fluorocarbones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Char char="-"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structure miscible avec le sang, capable de transporter 5,25 ml d'oxigène / 100 ml de sang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Char char="-"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activités similaires à l'oxiglobine.</a:t>
            </a:r>
          </a:p>
        </p:txBody>
      </p:sp>
    </p:spTree>
  </p:cSld>
  <p:clrMapOvr>
    <a:masterClrMapping/>
  </p:clrMapOvr>
  <p:transition spd="med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  <p:sp>
        <p:nvSpPr>
          <p:cNvPr id="244" name="Thérapie contre l’anémie"/>
          <p:cNvSpPr txBox="1">
            <a:spLocks noGrp="1"/>
          </p:cNvSpPr>
          <p:nvPr>
            <p:ph type="body" sz="quarter" idx="4294967295"/>
          </p:nvPr>
        </p:nvSpPr>
        <p:spPr>
          <a:xfrm>
            <a:off x="827087" y="4797425"/>
            <a:ext cx="5400676" cy="6477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har char="■"/>
              <a:defRPr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</a:lstStyle>
          <a:p>
            <a:r>
              <a:t>Thérapie contre l’anémie</a:t>
            </a:r>
          </a:p>
        </p:txBody>
      </p:sp>
    </p:spTree>
  </p:cSld>
  <p:clrMapOvr>
    <a:masterClrMapping/>
  </p:clrMapOvr>
  <p:transition spd="med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Erythropoïétique…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86968">
              <a:spcBef>
                <a:spcPts val="600"/>
              </a:spcBef>
              <a:buSzTx/>
              <a:buFont typeface="Wingdings"/>
              <a:buNone/>
              <a:defRPr sz="2716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Erythropoïétique</a:t>
            </a:r>
            <a:endParaRPr sz="2328"/>
          </a:p>
          <a:p>
            <a:pPr marL="0" indent="0" algn="just" defTabSz="886968">
              <a:spcBef>
                <a:spcPts val="500"/>
              </a:spcBef>
              <a:buSzTx/>
              <a:buFont typeface="Wingdings"/>
              <a:buNone/>
              <a:defRPr sz="2328" b="1"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Dans l’anémie, la conduite thérapeutique sera:</a:t>
            </a:r>
          </a:p>
          <a:p>
            <a:pPr marL="0" indent="0" algn="just" defTabSz="886968">
              <a:spcBef>
                <a:spcPts val="500"/>
              </a:spcBef>
              <a:buSzTx/>
              <a:buFont typeface="Wingdings"/>
              <a:buNone/>
              <a:defRPr sz="2328" b="1"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fournir les composants nécessaires à la production de globules rouges: protéines,</a:t>
            </a:r>
          </a:p>
          <a:p>
            <a:pPr marL="0" indent="0" algn="just" defTabSz="886968">
              <a:spcBef>
                <a:spcPts val="500"/>
              </a:spcBef>
              <a:buSzTx/>
              <a:buFont typeface="Wingdings"/>
              <a:buNone/>
              <a:defRPr sz="2328" b="1"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vitamine B12, acide folique.</a:t>
            </a:r>
          </a:p>
          <a:p>
            <a:pPr marL="0" indent="0" algn="just" defTabSz="886968">
              <a:spcBef>
                <a:spcPts val="500"/>
              </a:spcBef>
              <a:buSzTx/>
              <a:buFont typeface="Wingdings"/>
              <a:buNone/>
              <a:defRPr sz="2328" b="1"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formation d’hémoglobine: fer et minéraux et</a:t>
            </a:r>
          </a:p>
          <a:p>
            <a:pPr marL="0" indent="0" algn="just" defTabSz="886968">
              <a:spcBef>
                <a:spcPts val="500"/>
              </a:spcBef>
              <a:buSzTx/>
              <a:buFont typeface="Wingdings"/>
              <a:buNone/>
              <a:defRPr sz="2328" b="1"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stimuler la formation de moelle osseuse.</a:t>
            </a:r>
          </a:p>
          <a:p>
            <a:pPr marL="0" indent="0" defTabSz="886968">
              <a:buSzTx/>
              <a:buFont typeface="Wingdings"/>
              <a:buNone/>
              <a:defRPr sz="2328" b="1"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86968">
              <a:spcBef>
                <a:spcPts val="500"/>
              </a:spcBef>
              <a:buSzTx/>
              <a:buFont typeface="Wingdings"/>
              <a:buNone/>
              <a:defRPr sz="2328" b="1"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L'hématopoïèse commence au début de la vie embryonnaire par la différenciation des cellules souches</a:t>
            </a:r>
            <a:r>
              <a:rPr b="0">
                <a:latin typeface="Tahoma"/>
                <a:ea typeface="Tahoma"/>
                <a:cs typeface="Tahoma"/>
                <a:sym typeface="Tahoma"/>
              </a:rPr>
              <a:t>.</a:t>
            </a:r>
          </a:p>
        </p:txBody>
      </p:sp>
      <p:sp>
        <p:nvSpPr>
          <p:cNvPr id="247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hases du processus d’hématoformage"/>
          <p:cNvSpPr txBox="1"/>
          <p:nvPr/>
        </p:nvSpPr>
        <p:spPr>
          <a:xfrm>
            <a:off x="1304607" y="5632965"/>
            <a:ext cx="2275524" cy="554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600">
                <a:solidFill>
                  <a:srgbClr val="FFCC66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Phases du processus d’hématoformage</a:t>
            </a:r>
          </a:p>
        </p:txBody>
      </p:sp>
      <p:sp>
        <p:nvSpPr>
          <p:cNvPr id="250" name="Erythropoïétine (EPO)…"/>
          <p:cNvSpPr txBox="1"/>
          <p:nvPr/>
        </p:nvSpPr>
        <p:spPr>
          <a:xfrm>
            <a:off x="45719" y="399573"/>
            <a:ext cx="8873174" cy="252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indent="92075" algn="just">
              <a:defRPr sz="2000" b="1">
                <a:solidFill>
                  <a:srgbClr val="FF9900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Erythropoïétine (EPO)</a:t>
            </a:r>
          </a:p>
          <a:p>
            <a:pPr indent="92075" algn="just">
              <a:defRPr sz="2000" b="1">
                <a:solidFill>
                  <a:srgbClr val="FF9900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 régulateur le plus important de la prolifération des érythrocytes,</a:t>
            </a:r>
          </a:p>
          <a:p>
            <a:pPr indent="92075" algn="just">
              <a:defRPr sz="2000" b="1">
                <a:solidFill>
                  <a:srgbClr val="FF9900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Couples EPO initiaux aux récepteurs des précurseurs érythrocytaires,</a:t>
            </a:r>
          </a:p>
          <a:p>
            <a:pPr indent="92075" algn="just">
              <a:defRPr sz="2000" b="1">
                <a:solidFill>
                  <a:srgbClr val="FF9900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puis il initiera la phosphorylation intracellulaire,</a:t>
            </a:r>
          </a:p>
          <a:p>
            <a:pPr indent="92075" algn="just">
              <a:defRPr sz="2000" b="1">
                <a:solidFill>
                  <a:srgbClr val="FF9900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Après cela, il stimulera la prolifération et la différenciation des précurseurs érythrocytaires: érythroïdes, érythroblastes et réticulocytes</a:t>
            </a:r>
          </a:p>
          <a:p>
            <a:pPr indent="92075" algn="just">
              <a:defRPr sz="2000" b="1">
                <a:solidFill>
                  <a:srgbClr val="FF9900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L'EPO stimule la libération de réticulocytes de la moelle osseuse dans le sang.</a:t>
            </a:r>
          </a:p>
        </p:txBody>
      </p:sp>
      <p:pic>
        <p:nvPicPr>
          <p:cNvPr id="251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625850" y="3354387"/>
            <a:ext cx="5310188" cy="2967038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ranulopoïèse…"/>
          <p:cNvSpPr txBox="1">
            <a:spLocks noGrp="1"/>
          </p:cNvSpPr>
          <p:nvPr>
            <p:ph type="body" idx="4294967295"/>
          </p:nvPr>
        </p:nvSpPr>
        <p:spPr>
          <a:xfrm>
            <a:off x="231775" y="476249"/>
            <a:ext cx="8732838" cy="576103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Granulopoïèse</a:t>
            </a:r>
          </a:p>
          <a:p>
            <a:pPr marL="0" indent="0" algn="just"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Granulopoïèse est stimulée par au moins six facteurs appelés granulopoïétines.</a:t>
            </a:r>
          </a:p>
          <a:p>
            <a:pPr marL="0" indent="0" algn="just"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La supplémentation en facteurs exogènes favorisera la prolifération de nombreux types de cellules: macrophages, granulocytes, plaquettes, etc., en fonction du stimulant impliqué.</a:t>
            </a:r>
          </a:p>
          <a:p>
            <a:pPr marL="0" indent="0" algn="just"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D'autres composés qui stimule la granulopïèse sont des extraits de Serratia marcescens, qui a été identifié comme activateur des interférons α et γ et des interleukines IL-1 et IL-6. </a:t>
            </a:r>
          </a:p>
          <a:p>
            <a:pPr marL="0" indent="0" algn="just"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Cela induit une myéloprolifération, soit directement, soit par l'intermédiaire d'autres cytokines.</a:t>
            </a:r>
          </a:p>
        </p:txBody>
      </p:sp>
      <p:sp>
        <p:nvSpPr>
          <p:cNvPr id="255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téroïdes anabolisants et androgènes…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86968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716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Stéroïdes anabolisants et androgènes</a:t>
            </a:r>
          </a:p>
          <a:p>
            <a:pPr marL="0" indent="0" algn="just" defTabSz="886968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716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-produits synthétiques liés à la testostérone.</a:t>
            </a:r>
          </a:p>
          <a:p>
            <a:pPr marL="0" indent="0" algn="just" defTabSz="886968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716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-l'action de l'hématine des stéroïdes hémiques se produit au niveau cellulaire, ils augmentent le taux de glycolyse et forment 17-céto-métabolites.</a:t>
            </a:r>
          </a:p>
          <a:p>
            <a:pPr marL="0" indent="0" algn="just" defTabSz="886968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716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-ils sont libérés dans les tissus, y compris la moelle osseuse où interagissent avec les récepteurs cytosoliques et sont transférés au noyau cellulaire.</a:t>
            </a:r>
          </a:p>
          <a:p>
            <a:pPr marL="0" indent="0" algn="just" defTabSz="886968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716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dans le noyau ils vont initier: formation d'ARN et effet de synthèse des protéines.</a:t>
            </a:r>
          </a:p>
        </p:txBody>
      </p:sp>
      <p:sp>
        <p:nvSpPr>
          <p:cNvPr id="258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Vitamine B12 (cyanocobalamine)…"/>
          <p:cNvSpPr txBox="1">
            <a:spLocks noGrp="1"/>
          </p:cNvSpPr>
          <p:nvPr>
            <p:ph type="body" idx="4294967295"/>
          </p:nvPr>
        </p:nvSpPr>
        <p:spPr>
          <a:xfrm>
            <a:off x="684212" y="1023937"/>
            <a:ext cx="8208963" cy="499745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Vitamine B12 (cyanocobalamine)</a:t>
            </a:r>
          </a:p>
          <a:p>
            <a:pPr marL="0" indent="0">
              <a:lnSpc>
                <a:spcPct val="90000"/>
              </a:lnSpc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-Composé de porphyrine, contient un </a:t>
            </a:r>
            <a:r>
              <a:rPr>
                <a:solidFill>
                  <a:schemeClr val="accent1"/>
                </a:solidFill>
              </a:rPr>
              <a:t>cycle</a:t>
            </a:r>
            <a:r>
              <a:t> avec un atome de Co central.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-aussi appelé facteur de maturation, est essentiel pour la synthèse de l'ADN,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Sa carence entraîne de nombreux effets dont les plus importants sont l'inhibition de la maturation et de la division nucléaire.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-Le premier effet sera enregistré dans la moelle.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-les érythroblastes ne se diviseront pas et ne croîtront pas en continu dans un mégaloblaste = installation d'anémie mégaloblastique.</a:t>
            </a:r>
          </a:p>
        </p:txBody>
      </p:sp>
      <p:sp>
        <p:nvSpPr>
          <p:cNvPr id="261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57" name="Le cœur a:…"/>
          <p:cNvSpPr txBox="1">
            <a:spLocks noGrp="1"/>
          </p:cNvSpPr>
          <p:nvPr>
            <p:ph type="body" idx="4294967295"/>
          </p:nvPr>
        </p:nvSpPr>
        <p:spPr>
          <a:xfrm>
            <a:off x="395287" y="908049"/>
            <a:ext cx="8229601" cy="51879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 cœur a: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ά-et surtout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β-adrénorécepteurs,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activation: suivie de l'intrusion d'ions Ca + dans la cellule cardiaque, consécutive à l'augmentation de la contraction et de la relaxation du muscle cardiaque.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Lorsque les β-adrénorécepteurs sont activés = augmente la fréquence cardiaque et la force de contraction, suivie d'une augmentation des concentrations intracellulaires de c-AMP (adénosine monophosphate cyclique).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Les β-adrénorécepteurs sont étroitement associés aux adénylates cyclases, enzymes spécifiques de la membrane cardiaque.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Les β-agonistes favorisent l'activation des récepteurs de l'adényl cyclase, qui convertissent l'ATP en AMP-c.</a:t>
            </a:r>
          </a:p>
        </p:txBody>
      </p:sp>
    </p:spTree>
  </p:cSld>
  <p:clrMapOvr>
    <a:masterClrMapping/>
  </p:clrMapOvr>
  <p:transition spd="med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Acide folique (acide ptéro-glutamique)…"/>
          <p:cNvSpPr txBox="1">
            <a:spLocks noGrp="1"/>
          </p:cNvSpPr>
          <p:nvPr>
            <p:ph type="body" idx="4294967295"/>
          </p:nvPr>
        </p:nvSpPr>
        <p:spPr>
          <a:xfrm>
            <a:off x="611187" y="592137"/>
            <a:ext cx="8229601" cy="586105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Acide folique (acide ptéro-glutamique)</a:t>
            </a:r>
          </a:p>
          <a:p>
            <a:pPr marL="0" indent="0" algn="just">
              <a:buSzTx/>
              <a:buFont typeface="Wingdings"/>
              <a:buNone/>
              <a:defRPr sz="2600" b="1">
                <a:solidFill>
                  <a:srgbClr val="FF9900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cofacteur nécessaire à la synthèse d'ADN,</a:t>
            </a:r>
          </a:p>
          <a:p>
            <a:pPr marL="0" indent="0" algn="just"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favorise la formation des nucléotides nécessaires à la formation d'ADN </a:t>
            </a:r>
          </a:p>
          <a:p>
            <a:pPr marL="0" indent="0" algn="just"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essentiel dans la synthèse de l'ARN qui sert de donneur de groupes méthyle dans la synthèse de la vitamine B12.</a:t>
            </a:r>
          </a:p>
          <a:p>
            <a:pPr marL="0" indent="0" algn="just"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L'exigence quotidienne chez l'homme est de 50 mcg / jour, et elle peut augmenter jusqu'à 100-200 mg / jour (dans l'anémie hémolytique).</a:t>
            </a:r>
          </a:p>
          <a:p>
            <a:pPr marL="0" indent="0" algn="just"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Les conditionnements humains peuvent être administrés aux animaux</a:t>
            </a:r>
          </a:p>
        </p:txBody>
      </p:sp>
      <p:sp>
        <p:nvSpPr>
          <p:cNvPr id="264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Fer et ses dérivés…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435975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buSzTx/>
              <a:buFont typeface="Wingdings"/>
              <a:buNone/>
              <a:defRPr sz="28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Fer et ses dérivés</a:t>
            </a:r>
          </a:p>
          <a:p>
            <a:pPr marL="0" indent="0" algn="just">
              <a:spcBef>
                <a:spcPts val="600"/>
              </a:spcBef>
              <a:buSzTx/>
              <a:buFont typeface="Wingdings"/>
              <a:buNone/>
              <a:defRPr sz="28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L’hémoglobine est composée de : </a:t>
            </a:r>
          </a:p>
          <a:p>
            <a:pPr marL="0" indent="0" algn="just">
              <a:spcBef>
                <a:spcPts val="600"/>
              </a:spcBef>
              <a:buSzTx/>
              <a:buFont typeface="Wingdings"/>
              <a:buNone/>
              <a:defRPr sz="28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  une partie hémique et une partie globulinique</a:t>
            </a:r>
          </a:p>
          <a:p>
            <a:pPr marL="0" indent="0" algn="just">
              <a:spcBef>
                <a:spcPts val="600"/>
              </a:spcBef>
              <a:buSzTx/>
              <a:buFont typeface="Wingdings"/>
              <a:buNone/>
              <a:defRPr sz="28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La partie hémique est formée par un cycle pyrrole qui est une formation de protoporphyrine. Cette structure se combinera avec le fer pour créer la structure de l'hème, et à son tour s'associera aux globulines pour former l'hémoglobuline.</a:t>
            </a:r>
          </a:p>
        </p:txBody>
      </p:sp>
      <p:sp>
        <p:nvSpPr>
          <p:cNvPr id="267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Le fer fait partie de:…"/>
          <p:cNvSpPr txBox="1">
            <a:spLocks noGrp="1"/>
          </p:cNvSpPr>
          <p:nvPr>
            <p:ph type="body" sz="half" idx="4294967295"/>
          </p:nvPr>
        </p:nvSpPr>
        <p:spPr>
          <a:xfrm>
            <a:off x="1187450" y="1700212"/>
            <a:ext cx="6562725" cy="37449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 fer fait partie de:</a:t>
            </a:r>
          </a:p>
          <a:p>
            <a:pPr marL="0" indent="0" algn="just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hémoglobine (65%)</a:t>
            </a:r>
          </a:p>
          <a:p>
            <a:pPr marL="0" indent="0" algn="just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mioglobuline (4%)</a:t>
            </a:r>
          </a:p>
          <a:p>
            <a:pPr marL="0" indent="0" algn="just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cytochrome</a:t>
            </a:r>
          </a:p>
          <a:p>
            <a:pPr marL="0" indent="0" algn="just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systèmes de transport d'électrons (1%.)</a:t>
            </a:r>
          </a:p>
          <a:p>
            <a:pPr marL="0" indent="0" algn="just">
              <a:lnSpc>
                <a:spcPct val="90000"/>
              </a:lnSpc>
              <a:buSzTx/>
              <a:buFont typeface="Wingdings"/>
              <a:buNone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 fer restant (30%) est stocké:</a:t>
            </a:r>
          </a:p>
          <a:p>
            <a:pPr marL="0" indent="0" algn="just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ou sous forme de ferritine (soluble)</a:t>
            </a:r>
          </a:p>
          <a:p>
            <a:pPr marL="0" indent="0" algn="just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ou sous forme d'hémosidérine (insoluble).</a:t>
            </a:r>
          </a:p>
        </p:txBody>
      </p:sp>
      <p:sp>
        <p:nvSpPr>
          <p:cNvPr id="270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La mobilisation du fer dans le corps"/>
          <p:cNvSpPr txBox="1"/>
          <p:nvPr/>
        </p:nvSpPr>
        <p:spPr>
          <a:xfrm>
            <a:off x="-567056" y="62850"/>
            <a:ext cx="4085274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>
                <a:solidFill>
                  <a:srgbClr val="FFCC66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La mobilisation du fer dans le corps</a:t>
            </a:r>
          </a:p>
        </p:txBody>
      </p:sp>
      <p:pic>
        <p:nvPicPr>
          <p:cNvPr id="27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84212" y="401637"/>
            <a:ext cx="8070851" cy="5980113"/>
          </a:xfrm>
          <a:prstGeom prst="rect">
            <a:avLst/>
          </a:prstGeom>
          <a:ln w="12700">
            <a:miter lim="400000"/>
          </a:ln>
        </p:spPr>
      </p:pic>
      <p:sp>
        <p:nvSpPr>
          <p:cNvPr id="274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Représentants:…"/>
          <p:cNvSpPr txBox="1">
            <a:spLocks noGrp="1"/>
          </p:cNvSpPr>
          <p:nvPr>
            <p:ph type="body" idx="4294967295"/>
          </p:nvPr>
        </p:nvSpPr>
        <p:spPr>
          <a:xfrm>
            <a:off x="457200" y="260350"/>
            <a:ext cx="8229600" cy="64087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Représentants:</a:t>
            </a:r>
          </a:p>
          <a:p>
            <a:pPr marL="0" indent="0" algn="just">
              <a:lnSpc>
                <a:spcPct val="80000"/>
              </a:lnSpc>
              <a:buSzTx/>
              <a:buFont typeface="Wingdings"/>
              <a:buNone/>
              <a:defRPr sz="2400" b="1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Fer réduit.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Sulfate ferreux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Fer lactate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Chlorure ferreux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Fer et carbonate de fer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Dextriféron (Astrafer).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Fer Hausmann 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Fumarate ferreux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Farmafer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Ferronat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Glubifer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Myofer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Bioferan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Ferrodex</a:t>
            </a:r>
          </a:p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Ursoferan 75</a:t>
            </a:r>
          </a:p>
        </p:txBody>
      </p:sp>
      <p:sp>
        <p:nvSpPr>
          <p:cNvPr id="277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obalt…"/>
          <p:cNvSpPr txBox="1">
            <a:spLocks noGrp="1"/>
          </p:cNvSpPr>
          <p:nvPr>
            <p:ph type="body" idx="4294967295"/>
          </p:nvPr>
        </p:nvSpPr>
        <p:spPr>
          <a:xfrm>
            <a:off x="395287" y="1125537"/>
            <a:ext cx="8229601" cy="45354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buSzTx/>
              <a:buFont typeface="Wingdings"/>
              <a:buNone/>
              <a:defRPr sz="28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Cobalt</a:t>
            </a:r>
          </a:p>
          <a:p>
            <a:pPr marL="0" indent="0" algn="just">
              <a:spcBef>
                <a:spcPts val="600"/>
              </a:spcBef>
              <a:buSzTx/>
              <a:buFont typeface="Wingdings"/>
              <a:buNone/>
              <a:defRPr sz="28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Les carences en cobalt chez les ruminants sont associées à :</a:t>
            </a:r>
          </a:p>
          <a:p>
            <a:pPr marL="0" indent="0" algn="just">
              <a:spcBef>
                <a:spcPts val="600"/>
              </a:spcBef>
              <a:buSzTx/>
              <a:buFont typeface="Wingdings"/>
              <a:buNone/>
              <a:defRPr sz="28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anémie sévère,</a:t>
            </a:r>
          </a:p>
          <a:p>
            <a:pPr marL="0" indent="0" algn="just">
              <a:spcBef>
                <a:spcPts val="600"/>
              </a:spcBef>
              <a:buSzTx/>
              <a:buFont typeface="Wingdings"/>
              <a:buNone/>
              <a:defRPr sz="28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perte d'appétit,</a:t>
            </a:r>
          </a:p>
          <a:p>
            <a:pPr marL="0" indent="0">
              <a:spcBef>
                <a:spcPts val="600"/>
              </a:spcBef>
              <a:buSzTx/>
              <a:buFont typeface="Wingdings"/>
              <a:buNone/>
              <a:defRPr sz="28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perte de poids et de production,</a:t>
            </a:r>
          </a:p>
          <a:p>
            <a:pPr marL="0" indent="0" algn="just">
              <a:spcBef>
                <a:spcPts val="600"/>
              </a:spcBef>
              <a:buSzTx/>
              <a:buFont typeface="Wingdings"/>
              <a:buNone/>
              <a:defRPr sz="28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réduction du volume sanguin et capacité de transport d'oxygène tombant à 30% (chez les ovins).</a:t>
            </a:r>
          </a:p>
        </p:txBody>
      </p:sp>
      <p:sp>
        <p:nvSpPr>
          <p:cNvPr id="280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Cuivre…"/>
          <p:cNvSpPr txBox="1">
            <a:spLocks noGrp="1"/>
          </p:cNvSpPr>
          <p:nvPr>
            <p:ph type="body" idx="4294967295"/>
          </p:nvPr>
        </p:nvSpPr>
        <p:spPr>
          <a:xfrm>
            <a:off x="457200" y="333375"/>
            <a:ext cx="8229600" cy="60483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59536">
              <a:lnSpc>
                <a:spcPct val="90000"/>
              </a:lnSpc>
              <a:spcBef>
                <a:spcPts val="600"/>
              </a:spcBef>
              <a:buSzTx/>
              <a:buFont typeface="Wingdings"/>
              <a:buNone/>
              <a:defRPr sz="2538" b="1">
                <a:solidFill>
                  <a:srgbClr val="FF9900"/>
                </a:solidFill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Cuivre</a:t>
            </a:r>
          </a:p>
          <a:p>
            <a:pPr marL="0" indent="0" algn="just" defTabSz="859536">
              <a:lnSpc>
                <a:spcPct val="90000"/>
              </a:lnSpc>
              <a:buSzTx/>
              <a:buFont typeface="Wingdings"/>
              <a:buNone/>
              <a:defRPr sz="939" b="1">
                <a:solidFill>
                  <a:srgbClr val="FF9900"/>
                </a:solidFill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59536">
              <a:spcBef>
                <a:spcPts val="600"/>
              </a:spcBef>
              <a:buSzTx/>
              <a:buFont typeface="Wingdings"/>
              <a:buNone/>
              <a:defRPr sz="2538" b="1">
                <a:solidFill>
                  <a:srgbClr val="FF9900"/>
                </a:solidFill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N</a:t>
            </a:r>
            <a:r>
              <a:rPr sz="2256"/>
              <a:t>écessaire pour améliorer la quantité de fer et d'hémoglobine dans les processus de formation d'hémoglobine chez les mammifères et les oiseaux</a:t>
            </a:r>
          </a:p>
          <a:p>
            <a:pPr marL="0" indent="0" algn="just" defTabSz="859536">
              <a:spcBef>
                <a:spcPts val="500"/>
              </a:spcBef>
              <a:buSzTx/>
              <a:buFont typeface="Wingdings"/>
              <a:buNone/>
              <a:defRPr sz="2256" b="1">
                <a:solidFill>
                  <a:srgbClr val="FF9900"/>
                </a:solidFill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Dans des études expérimentales, il a été constaté que l'absorption du fer est significativement plus faible en carence en cuivre.</a:t>
            </a:r>
          </a:p>
          <a:p>
            <a:pPr marL="0" indent="0" algn="just" defTabSz="859536">
              <a:spcBef>
                <a:spcPts val="500"/>
              </a:spcBef>
              <a:buSzTx/>
              <a:buFont typeface="Wingdings"/>
              <a:buNone/>
              <a:defRPr sz="2256" b="1">
                <a:solidFill>
                  <a:srgbClr val="FF9900"/>
                </a:solidFill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La mobilisation du fer à partir du réticulum endothélial sera également réduite et ainsi, le taux de synthèse de l'hème diminuera.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solidFill>
                  <a:srgbClr val="FF9900"/>
                </a:solidFill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Le cuivre et le fer sont associés à de nombreuses enzymes;</a:t>
            </a:r>
          </a:p>
          <a:p>
            <a:pPr marL="0" indent="0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solidFill>
                  <a:srgbClr val="FF9900"/>
                </a:solidFill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 Le cuivre est essentiel dans le métabolisme de l'acide ascorbique (sous forme d'oxydases, de polyphénol-oxydase, de lactase et d'autres composés dont la fonction est encore inconnue).</a:t>
            </a:r>
          </a:p>
        </p:txBody>
      </p:sp>
      <p:sp>
        <p:nvSpPr>
          <p:cNvPr id="283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ont connus:…"/>
          <p:cNvSpPr txBox="1">
            <a:spLocks noGrp="1"/>
          </p:cNvSpPr>
          <p:nvPr>
            <p:ph type="body" idx="4294967295"/>
          </p:nvPr>
        </p:nvSpPr>
        <p:spPr>
          <a:xfrm>
            <a:off x="323850" y="1341437"/>
            <a:ext cx="8507413" cy="44958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Sont connus: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-un conditionnement i.m. glycinate de cuivre retardé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-dose: 120 mg (chez les bovins) et 40 mg (chez les ovins).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-d'autres formulations injectables contiennent: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édétate de calcium de cuivre ou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-métionate de cuivre.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Oxyde de cuivre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-conditionnés en capsules ruminales et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-administré simultanément avec du sélénium et du cobalt.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-des herbes herbacées aspergées de sol. CuSO4 = prairie améliorée</a:t>
            </a:r>
          </a:p>
          <a:p>
            <a:pPr marL="0" indent="0" algn="just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-dose: 6kg / ha.</a:t>
            </a:r>
          </a:p>
        </p:txBody>
      </p:sp>
      <p:sp>
        <p:nvSpPr>
          <p:cNvPr id="286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ubstances hémostatiques"/>
          <p:cNvSpPr txBox="1">
            <a:spLocks noGrp="1"/>
          </p:cNvSpPr>
          <p:nvPr>
            <p:ph type="body" sz="quarter" idx="4294967295"/>
          </p:nvPr>
        </p:nvSpPr>
        <p:spPr>
          <a:xfrm>
            <a:off x="468312" y="4652962"/>
            <a:ext cx="8229601" cy="67627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■"/>
              <a:defRPr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Substances hémostatiques </a:t>
            </a:r>
          </a:p>
        </p:txBody>
      </p:sp>
      <p:sp>
        <p:nvSpPr>
          <p:cNvPr id="289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La coagulation peut être réalisée grâce à l'implication des facteurs de coagulation physiologiques:…"/>
          <p:cNvSpPr txBox="1">
            <a:spLocks noGrp="1"/>
          </p:cNvSpPr>
          <p:nvPr>
            <p:ph type="body" idx="4294967295"/>
          </p:nvPr>
        </p:nvSpPr>
        <p:spPr>
          <a:xfrm>
            <a:off x="179387" y="115887"/>
            <a:ext cx="8785226" cy="62658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32104">
              <a:spcBef>
                <a:spcPts val="400"/>
              </a:spcBef>
              <a:buSzTx/>
              <a:buFont typeface="Wingdings"/>
              <a:buNone/>
              <a:defRPr sz="2002" b="1"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La coagulation peut être réalisée grâce à l'implication des facteurs de coagulation physiologiques:</a:t>
            </a:r>
          </a:p>
          <a:p>
            <a:pPr marL="0" indent="0" algn="just" defTabSz="832104">
              <a:lnSpc>
                <a:spcPct val="80000"/>
              </a:lnSpc>
              <a:spcBef>
                <a:spcPts val="400"/>
              </a:spcBef>
              <a:buSzTx/>
              <a:buFont typeface="Wingdings"/>
              <a:buNone/>
              <a:defRPr sz="2002" b="1"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thromboplastine (trombokinaze)</a:t>
            </a:r>
          </a:p>
          <a:p>
            <a:pPr marL="0" indent="0" algn="just" defTabSz="832104">
              <a:lnSpc>
                <a:spcPct val="80000"/>
              </a:lnSpc>
              <a:spcBef>
                <a:spcPts val="400"/>
              </a:spcBef>
              <a:buSzTx/>
              <a:buFont typeface="Wingdings"/>
              <a:buNone/>
              <a:defRPr sz="2002" b="1"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thrombine,</a:t>
            </a:r>
          </a:p>
          <a:p>
            <a:pPr marL="0" indent="0" algn="just" defTabSz="832104">
              <a:lnSpc>
                <a:spcPct val="80000"/>
              </a:lnSpc>
              <a:spcBef>
                <a:spcPts val="400"/>
              </a:spcBef>
              <a:buSzTx/>
              <a:buFont typeface="Wingdings"/>
              <a:buNone/>
              <a:defRPr sz="2002" b="1"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fibrinogène</a:t>
            </a:r>
          </a:p>
          <a:p>
            <a:pPr marL="0" indent="0" algn="just" defTabSz="832104">
              <a:lnSpc>
                <a:spcPct val="80000"/>
              </a:lnSpc>
              <a:spcBef>
                <a:spcPts val="400"/>
              </a:spcBef>
              <a:buSzTx/>
              <a:buFont typeface="Wingdings"/>
              <a:buNone/>
              <a:defRPr sz="2002" b="1"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fibrine</a:t>
            </a:r>
          </a:p>
          <a:p>
            <a:pPr marL="0" indent="0" algn="just" defTabSz="832104">
              <a:spcBef>
                <a:spcPts val="400"/>
              </a:spcBef>
              <a:buSzTx/>
              <a:buFont typeface="Wingdings"/>
              <a:buNone/>
              <a:defRPr sz="2002" b="1"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L'hémostase peut également être produite par des moyens médicinaux.</a:t>
            </a:r>
          </a:p>
          <a:p>
            <a:pPr marL="0" indent="0" algn="just" defTabSz="832104">
              <a:spcBef>
                <a:spcPts val="600"/>
              </a:spcBef>
              <a:buSzTx/>
              <a:buFont typeface="Wingdings"/>
              <a:buNone/>
              <a:defRPr sz="728" b="1"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32104">
              <a:spcBef>
                <a:spcPts val="400"/>
              </a:spcBef>
              <a:buSzTx/>
              <a:buFont typeface="Wingdings"/>
              <a:buNone/>
              <a:defRPr sz="2002" b="1"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La thrombokinase des plaquettes et des ions Ca plasmatiques détermine </a:t>
            </a:r>
            <a:r>
              <a:rPr>
                <a:solidFill>
                  <a:schemeClr val="accent1"/>
                </a:solidFill>
              </a:rPr>
              <a:t>la transition de la prothrombine en thrombine (il s'agit du prothrombinogène en présence de vitamine K dans le foie).</a:t>
            </a:r>
          </a:p>
          <a:p>
            <a:pPr marL="0" indent="0" algn="just" defTabSz="832104">
              <a:spcBef>
                <a:spcPts val="400"/>
              </a:spcBef>
              <a:buSzTx/>
              <a:buFont typeface="Wingdings"/>
              <a:buNone/>
              <a:defRPr sz="2002" b="1"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Cela garantit la conversion du fibrinogène en fibrine qui est la base du thrombus.</a:t>
            </a:r>
          </a:p>
          <a:p>
            <a:pPr marL="0" indent="0" algn="just" defTabSz="832104">
              <a:spcBef>
                <a:spcPts val="400"/>
              </a:spcBef>
              <a:buSzTx/>
              <a:buFont typeface="Wingdings"/>
              <a:buNone/>
              <a:defRPr sz="2002" b="1"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Les médicaments hémostatiques sont recommandés dans</a:t>
            </a:r>
          </a:p>
          <a:p>
            <a:pPr marL="0" indent="0" algn="just" defTabSz="832104">
              <a:spcBef>
                <a:spcPts val="400"/>
              </a:spcBef>
              <a:buSzTx/>
              <a:buFont typeface="Wingdings"/>
              <a:buNone/>
              <a:defRPr sz="2002" b="1"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saignements internes et externes,</a:t>
            </a:r>
          </a:p>
          <a:p>
            <a:pPr marL="0" indent="0" algn="just" defTabSz="832104">
              <a:spcBef>
                <a:spcPts val="400"/>
              </a:spcBef>
              <a:buSzTx/>
              <a:buFont typeface="Wingdings"/>
              <a:buNone/>
              <a:defRPr sz="2002" b="1"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les diathèses hémorragiques, </a:t>
            </a:r>
          </a:p>
          <a:p>
            <a:pPr marL="0" indent="0" algn="just" defTabSz="832104">
              <a:spcBef>
                <a:spcPts val="400"/>
              </a:spcBef>
              <a:buSzTx/>
              <a:buFont typeface="Wingdings"/>
              <a:buNone/>
              <a:defRPr sz="2002" b="1"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les intoxications,</a:t>
            </a:r>
          </a:p>
          <a:p>
            <a:pPr marL="0" indent="0" algn="just" defTabSz="832104">
              <a:spcBef>
                <a:spcPts val="400"/>
              </a:spcBef>
              <a:buSzTx/>
              <a:buFont typeface="Wingdings"/>
              <a:buNone/>
              <a:defRPr sz="2002" b="1">
                <a:effectLst>
                  <a:outerShdw blurRad="11557" dist="2311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traitement préventif avant une intervention chirurgicale.</a:t>
            </a:r>
          </a:p>
        </p:txBody>
      </p:sp>
      <p:sp>
        <p:nvSpPr>
          <p:cNvPr id="292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grpSp>
        <p:nvGrpSpPr>
          <p:cNvPr id="62" name="Grouper"/>
          <p:cNvGrpSpPr/>
          <p:nvPr/>
        </p:nvGrpSpPr>
        <p:grpSpPr>
          <a:xfrm>
            <a:off x="790575" y="1628775"/>
            <a:ext cx="8353425" cy="4243388"/>
            <a:chOff x="0" y="0"/>
            <a:chExt cx="8353425" cy="4243387"/>
          </a:xfrm>
        </p:grpSpPr>
        <p:sp>
          <p:nvSpPr>
            <p:cNvPr id="60" name="Rectangle"/>
            <p:cNvSpPr/>
            <p:nvPr/>
          </p:nvSpPr>
          <p:spPr>
            <a:xfrm>
              <a:off x="0" y="0"/>
              <a:ext cx="8353425" cy="4243388"/>
            </a:xfrm>
            <a:prstGeom prst="rect">
              <a:avLst/>
            </a:prstGeom>
            <a:solidFill>
              <a:srgbClr val="FF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pic>
          <p:nvPicPr>
            <p:cNvPr id="61" name="image.pdf" descr="image.pdf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0" y="0"/>
              <a:ext cx="8353425" cy="4243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3" name="Mécanismes de mobilisation du calcium dans le cytosol myocardique…"/>
          <p:cNvSpPr txBox="1"/>
          <p:nvPr/>
        </p:nvSpPr>
        <p:spPr>
          <a:xfrm>
            <a:off x="656907" y="409892"/>
            <a:ext cx="7433311" cy="81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indent="228600">
              <a:defRPr sz="1600" b="1">
                <a:solidFill>
                  <a:srgbClr val="FFCC66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Mécanismes de mobilisation du calcium dans le cytosol myocardique</a:t>
            </a:r>
          </a:p>
          <a:p>
            <a:pPr indent="228600">
              <a:defRPr sz="1600" b="1">
                <a:solidFill>
                  <a:srgbClr val="FFCC66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(taux accru en systole, faible en diastole)</a:t>
            </a:r>
          </a:p>
          <a:p>
            <a:pPr indent="228600">
              <a:defRPr sz="1600" b="1">
                <a:solidFill>
                  <a:srgbClr val="FFCC66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(Brander, 1991)</a:t>
            </a:r>
          </a:p>
        </p:txBody>
      </p:sp>
    </p:spTree>
  </p:cSld>
  <p:clrMapOvr>
    <a:masterClrMapping/>
  </p:clrMapOvr>
  <p:transition spd="med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grpSp>
        <p:nvGrpSpPr>
          <p:cNvPr id="297" name="Grouper"/>
          <p:cNvGrpSpPr/>
          <p:nvPr/>
        </p:nvGrpSpPr>
        <p:grpSpPr>
          <a:xfrm>
            <a:off x="1214437" y="0"/>
            <a:ext cx="7929563" cy="6778625"/>
            <a:chOff x="0" y="0"/>
            <a:chExt cx="7929562" cy="6778625"/>
          </a:xfrm>
        </p:grpSpPr>
        <p:sp>
          <p:nvSpPr>
            <p:cNvPr id="295" name="Rectangle"/>
            <p:cNvSpPr/>
            <p:nvPr/>
          </p:nvSpPr>
          <p:spPr>
            <a:xfrm>
              <a:off x="0" y="0"/>
              <a:ext cx="7929563" cy="6778625"/>
            </a:xfrm>
            <a:prstGeom prst="rect">
              <a:avLst/>
            </a:prstGeom>
            <a:solidFill>
              <a:srgbClr val="FF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pic>
          <p:nvPicPr>
            <p:cNvPr id="296" name="image.pdf" descr="image.pdf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0" y="0"/>
              <a:ext cx="7929563" cy="67786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98" name="Mécanisme d’hémostase et de coagulation"/>
          <p:cNvSpPr txBox="1"/>
          <p:nvPr/>
        </p:nvSpPr>
        <p:spPr>
          <a:xfrm>
            <a:off x="1331594" y="5571475"/>
            <a:ext cx="2408874" cy="1209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b="1">
                <a:solidFill>
                  <a:srgbClr val="0000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Mécanisme d’hémostase et de coagulation</a:t>
            </a:r>
          </a:p>
        </p:txBody>
      </p:sp>
    </p:spTree>
  </p:cSld>
  <p:clrMapOvr>
    <a:masterClrMapping/>
  </p:clrMapOvr>
  <p:transition spd="med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grpSp>
        <p:nvGrpSpPr>
          <p:cNvPr id="303" name="Grouper"/>
          <p:cNvGrpSpPr/>
          <p:nvPr/>
        </p:nvGrpSpPr>
        <p:grpSpPr>
          <a:xfrm>
            <a:off x="2000250" y="0"/>
            <a:ext cx="7000876" cy="6858000"/>
            <a:chOff x="0" y="0"/>
            <a:chExt cx="7000875" cy="6858000"/>
          </a:xfrm>
        </p:grpSpPr>
        <p:sp>
          <p:nvSpPr>
            <p:cNvPr id="301" name="Rectangle"/>
            <p:cNvSpPr/>
            <p:nvPr/>
          </p:nvSpPr>
          <p:spPr>
            <a:xfrm>
              <a:off x="0" y="0"/>
              <a:ext cx="7000875" cy="6858000"/>
            </a:xfrm>
            <a:prstGeom prst="rect">
              <a:avLst/>
            </a:prstGeom>
            <a:solidFill>
              <a:srgbClr val="FF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pic>
          <p:nvPicPr>
            <p:cNvPr id="302" name="image.pdf" descr="image.pdf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rcRect r="5000"/>
            <a:stretch>
              <a:fillRect/>
            </a:stretch>
          </p:blipFill>
          <p:spPr>
            <a:xfrm>
              <a:off x="0" y="0"/>
              <a:ext cx="7000876" cy="685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04" name="Les étapes de formation et d’élimination de la fibrine"/>
          <p:cNvSpPr txBox="1"/>
          <p:nvPr/>
        </p:nvSpPr>
        <p:spPr>
          <a:xfrm>
            <a:off x="52069" y="5155922"/>
            <a:ext cx="1881824" cy="1062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1600">
                <a:solidFill>
                  <a:srgbClr val="FFCC66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Les étapes de formation et d’élimination de la fibrine</a:t>
            </a:r>
          </a:p>
        </p:txBody>
      </p:sp>
    </p:spTree>
  </p:cSld>
  <p:clrMapOvr>
    <a:masterClrMapping/>
  </p:clrMapOvr>
  <p:transition spd="med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hlorure de calcium…"/>
          <p:cNvSpPr txBox="1">
            <a:spLocks noGrp="1"/>
          </p:cNvSpPr>
          <p:nvPr>
            <p:ph type="body" idx="4294967295"/>
          </p:nvPr>
        </p:nvSpPr>
        <p:spPr>
          <a:xfrm>
            <a:off x="179387" y="-26988"/>
            <a:ext cx="8713788" cy="66246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Chlorure de calcium</a:t>
            </a:r>
          </a:p>
          <a:p>
            <a:pPr marL="0" indent="0" algn="just">
              <a:buSzTx/>
              <a:buFont typeface="Wingdings"/>
              <a:buNone/>
              <a:defRPr sz="10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Cristaux incolores au goût amer, très hygroscopiques.</a:t>
            </a:r>
          </a:p>
          <a:p>
            <a:pPr marL="0" indent="0" algn="just"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au-dessus de 30 ° C, il est dissous dans de l'eau de cristallisation, c'est officinal.</a:t>
            </a:r>
          </a:p>
          <a:p>
            <a:pPr marL="0" indent="0" algn="just"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Hémostatique par la présence d'ions calcium, et dans les solutions hypertoniques, il détruit les plaquettes qui libèrent de la thrombokinase.</a:t>
            </a:r>
          </a:p>
          <a:p>
            <a:pPr marL="0" indent="0" algn="just"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Effet : 30 min.</a:t>
            </a:r>
          </a:p>
          <a:p>
            <a:pPr marL="0" indent="0" algn="just"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Injection  strictement i.v. comme solution à 10%.	</a:t>
            </a:r>
          </a:p>
          <a:p>
            <a:pPr marL="0" indent="0" algn="just"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Il existe un réel danger de nécrose.</a:t>
            </a:r>
          </a:p>
          <a:p>
            <a:pPr marL="0" indent="0" algn="just"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Si la solution est injectée par voie périve, des injections périfocales de solutions salines sont recommandées</a:t>
            </a:r>
          </a:p>
          <a:p>
            <a:pPr marL="0" indent="0" algn="just">
              <a:spcBef>
                <a:spcPts val="500"/>
              </a:spcBef>
              <a:buSzTx/>
              <a:buFont typeface="Wingdings"/>
              <a:buNone/>
              <a:defRPr sz="24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Des solutions de glucose à 20-40% et 5-10% de chlorure de sodium, injectées par i.v, augmenteront le pouvoir de coagulation trois fois, pendant 30 minutes.</a:t>
            </a:r>
          </a:p>
        </p:txBody>
      </p:sp>
      <p:sp>
        <p:nvSpPr>
          <p:cNvPr id="307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élatines (Surgicel)…"/>
          <p:cNvSpPr txBox="1">
            <a:spLocks noGrp="1"/>
          </p:cNvSpPr>
          <p:nvPr>
            <p:ph type="body" idx="4294967295"/>
          </p:nvPr>
        </p:nvSpPr>
        <p:spPr>
          <a:xfrm>
            <a:off x="539750" y="981075"/>
            <a:ext cx="8208963" cy="49688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77823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304" b="1">
                <a:solidFill>
                  <a:srgbClr val="FF9900"/>
                </a:solidFill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Gélatines (Surgicel)</a:t>
            </a:r>
          </a:p>
          <a:p>
            <a:pPr marL="0" indent="0" algn="just" defTabSz="877823">
              <a:lnSpc>
                <a:spcPct val="90000"/>
              </a:lnSpc>
              <a:buSzTx/>
              <a:buFont typeface="Wingdings"/>
              <a:buNone/>
              <a:defRPr sz="2304" b="1">
                <a:solidFill>
                  <a:srgbClr val="FF9900"/>
                </a:solidFill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77823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304" b="1">
                <a:solidFill>
                  <a:srgbClr val="FF9900"/>
                </a:solidFill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Administration : s.c., i.m. o i.v. , solution à 5-10%</a:t>
            </a:r>
          </a:p>
          <a:p>
            <a:pPr marL="0" indent="0" algn="just" defTabSz="877823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304" b="1">
                <a:solidFill>
                  <a:srgbClr val="FF9900"/>
                </a:solidFill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Effet : 8 heures</a:t>
            </a:r>
          </a:p>
          <a:p>
            <a:pPr marL="0" indent="0" algn="just" defTabSz="877823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304" b="1">
                <a:solidFill>
                  <a:srgbClr val="FF9900"/>
                </a:solidFill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Hémostase  = en augmentant la viscosité, la teneur en Ca et la teneur en une protéine spécifique qui produira l'augmentation de la quantité de fibrinogène dans le sang. </a:t>
            </a:r>
          </a:p>
          <a:p>
            <a:pPr marL="0" indent="0" algn="just" defTabSz="877823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304" b="1">
                <a:solidFill>
                  <a:srgbClr val="FF9900"/>
                </a:solidFill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destruction des leucocytes = augmentation du titre de trombochinase.</a:t>
            </a:r>
          </a:p>
          <a:p>
            <a:pPr marL="0" indent="0" algn="just" defTabSz="877823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304" b="1">
                <a:solidFill>
                  <a:srgbClr val="FF9900"/>
                </a:solidFill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commercial: Gelaspon</a:t>
            </a:r>
          </a:p>
          <a:p>
            <a:pPr marL="0" indent="0" algn="just" defTabSz="877823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304" b="1">
                <a:solidFill>
                  <a:srgbClr val="FF9900"/>
                </a:solidFill>
                <a:effectLst>
                  <a:outerShdw blurRad="12192" dist="24384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L'éponge de gélatine dans les plaies induit un effet hémostatique local en absorbant le sang et la formation de caillots adhérents</a:t>
            </a:r>
          </a:p>
        </p:txBody>
      </p:sp>
      <p:sp>
        <p:nvSpPr>
          <p:cNvPr id="310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Vitamine K…"/>
          <p:cNvSpPr txBox="1">
            <a:spLocks noGrp="1"/>
          </p:cNvSpPr>
          <p:nvPr>
            <p:ph type="body" idx="4294967295"/>
          </p:nvPr>
        </p:nvSpPr>
        <p:spPr>
          <a:xfrm>
            <a:off x="395287" y="188912"/>
            <a:ext cx="8351838" cy="67691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lnSpc>
                <a:spcPct val="7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Vitamine K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Liposoluble, dans la nature - épinards, chou, tomates, orties, foie de porc, œufs et lait.</a:t>
            </a:r>
          </a:p>
          <a:p>
            <a:pPr marL="0" indent="0" algn="just">
              <a:lnSpc>
                <a:spcPct val="7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Phytoménadione chez les animaux (vitamine K1) qui est synthétisée par la flore intestinale des mammifères, et ces animaux ne souffrent ni d'hypo- ni d'avitaminose.</a:t>
            </a:r>
          </a:p>
          <a:p>
            <a:pPr marL="0" indent="0" algn="just">
              <a:lnSpc>
                <a:spcPct val="7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La carence est fréquente chez les oiseaux (diathèse hémorragique).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Dans : les diathèses hémorragiques, l'hypoprothrombinémie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elle peut augmenter la résistance des capillaires.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vitamine K1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produit : un effet hémostatique rapide et la vitamine K3 a une action plus longue.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vitamine K3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Volailles : solution à boire, adjuvant dans le traitement de la coccidiose.</a:t>
            </a:r>
          </a:p>
        </p:txBody>
      </p:sp>
      <p:sp>
        <p:nvSpPr>
          <p:cNvPr id="313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Vitamine C…"/>
          <p:cNvSpPr txBox="1">
            <a:spLocks noGrp="1"/>
          </p:cNvSpPr>
          <p:nvPr>
            <p:ph type="body" idx="4294967295"/>
          </p:nvPr>
        </p:nvSpPr>
        <p:spPr>
          <a:xfrm>
            <a:off x="468312" y="188912"/>
            <a:ext cx="8229601" cy="61928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86968">
              <a:lnSpc>
                <a:spcPct val="6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Vitamine C</a:t>
            </a:r>
          </a:p>
          <a:p>
            <a:pPr marL="0" indent="0" algn="just" defTabSz="886968">
              <a:lnSpc>
                <a:spcPct val="60000"/>
              </a:lnSpc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agit en augmentant les plaquettes sanguines et en diminuant la perméabilité vasculaire.</a:t>
            </a:r>
          </a:p>
          <a:p>
            <a:pPr marL="0" indent="0" algn="just" defTabSz="886968">
              <a:lnSpc>
                <a:spcPct val="6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Acide epsiloaminocaproïque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inhibiteur de la fibrinolyse, antiallergique et antiphlogistique.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Il est administré i.v. et oralement.</a:t>
            </a:r>
          </a:p>
          <a:p>
            <a:pPr marL="0" indent="0" algn="just" defTabSz="886968">
              <a:lnSpc>
                <a:spcPct val="6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Dicynone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hémostatique systémique dans les petits vaisseaux.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Fibrine et fibrinogène humain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Sérum de chien normal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Sang et sérum immunothérapeutique</a:t>
            </a:r>
          </a:p>
          <a:p>
            <a:pPr marL="0" indent="0" algn="just" defTabSz="886968">
              <a:lnSpc>
                <a:spcPct val="6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fonctionne par les protéines contenues,</a:t>
            </a:r>
          </a:p>
          <a:p>
            <a:pPr marL="0" indent="0" algn="just" defTabSz="886968">
              <a:lnSpc>
                <a:spcPct val="6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améliorer le titre du fibrinogène,</a:t>
            </a:r>
          </a:p>
          <a:p>
            <a:pPr marL="0" indent="0" algn="just" defTabSz="886968">
              <a:lnSpc>
                <a:spcPct val="6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les résultats ont augmenté le pouvoir de coagulation 2 fois pendant trois jours.</a:t>
            </a:r>
          </a:p>
        </p:txBody>
      </p:sp>
      <p:sp>
        <p:nvSpPr>
          <p:cNvPr id="316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ubstances anticoagulantes"/>
          <p:cNvSpPr txBox="1">
            <a:spLocks noGrp="1"/>
          </p:cNvSpPr>
          <p:nvPr>
            <p:ph type="body" sz="quarter" idx="4294967295"/>
          </p:nvPr>
        </p:nvSpPr>
        <p:spPr>
          <a:xfrm>
            <a:off x="468312" y="4868862"/>
            <a:ext cx="8229601" cy="82073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■"/>
              <a:defRPr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Substances anticoagulantes</a:t>
            </a:r>
          </a:p>
        </p:txBody>
      </p:sp>
      <p:sp>
        <p:nvSpPr>
          <p:cNvPr id="319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Ils réduisent la coagulation et la formation de thrombus dans le corps.…"/>
          <p:cNvSpPr txBox="1">
            <a:spLocks noGrp="1"/>
          </p:cNvSpPr>
          <p:nvPr>
            <p:ph type="body" idx="4294967295"/>
          </p:nvPr>
        </p:nvSpPr>
        <p:spPr>
          <a:xfrm>
            <a:off x="466725" y="333375"/>
            <a:ext cx="8208963" cy="61198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68680">
              <a:spcBef>
                <a:spcPts val="500"/>
              </a:spcBef>
              <a:buSzTx/>
              <a:buFont typeface="Wingdings"/>
              <a:buNone/>
              <a:defRPr sz="2280" b="1">
                <a:effectLst>
                  <a:outerShdw blurRad="12065" dist="2413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Ils réduisent la coagulation et la formation de thrombus dans le corps.</a:t>
            </a:r>
          </a:p>
          <a:p>
            <a:pPr marL="0" indent="0" algn="just" defTabSz="868680">
              <a:buSzTx/>
              <a:buFont typeface="Wingdings"/>
              <a:buNone/>
              <a:defRPr sz="950" b="1">
                <a:effectLst>
                  <a:outerShdw blurRad="12065" dist="2413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68680">
              <a:spcBef>
                <a:spcPts val="500"/>
              </a:spcBef>
              <a:buSzTx/>
              <a:buFont typeface="Wingdings"/>
              <a:buNone/>
              <a:defRPr sz="2280" b="1">
                <a:effectLst>
                  <a:outerShdw blurRad="12065" dist="2413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Dicumarine</a:t>
            </a:r>
          </a:p>
          <a:p>
            <a:pPr marL="0" indent="0" algn="just" defTabSz="868680">
              <a:spcBef>
                <a:spcPts val="500"/>
              </a:spcBef>
              <a:buSzTx/>
              <a:buFont typeface="Wingdings"/>
              <a:buNone/>
              <a:defRPr sz="2280" b="1">
                <a:effectLst>
                  <a:outerShdw blurRad="12065" dist="2413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forme inactivée de coumarine.</a:t>
            </a:r>
          </a:p>
          <a:p>
            <a:pPr marL="0" indent="0" algn="just" defTabSz="868680">
              <a:spcBef>
                <a:spcPts val="500"/>
              </a:spcBef>
              <a:buSzTx/>
              <a:buFont typeface="Wingdings"/>
              <a:buNone/>
              <a:defRPr sz="2280" b="1">
                <a:effectLst>
                  <a:outerShdw blurRad="12065" dist="2413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naturellement, il se trouve dans le sulfure et toutes les légumineuses qui, en préservant l'humidité et sous l'influence bactérienne, se transformeront en forme active, </a:t>
            </a:r>
            <a:r>
              <a:rPr i="1"/>
              <a:t>le dicumarol</a:t>
            </a:r>
            <a:r>
              <a:t>, qui est un antagoniste de la vitamine K.</a:t>
            </a:r>
          </a:p>
          <a:p>
            <a:pPr marL="0" indent="0" algn="just" defTabSz="868680">
              <a:buSzTx/>
              <a:buFont typeface="Wingdings"/>
              <a:buNone/>
              <a:defRPr sz="950" b="1">
                <a:effectLst>
                  <a:outerShdw blurRad="12065" dist="2413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68680">
              <a:spcBef>
                <a:spcPts val="500"/>
              </a:spcBef>
              <a:buSzTx/>
              <a:buFont typeface="Wingdings"/>
              <a:buNone/>
              <a:defRPr sz="2280" b="1">
                <a:effectLst>
                  <a:outerShdw blurRad="12065" dist="2413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Trombostop</a:t>
            </a:r>
          </a:p>
          <a:p>
            <a:pPr marL="0" indent="0" algn="just" defTabSz="868680">
              <a:spcBef>
                <a:spcPts val="500"/>
              </a:spcBef>
              <a:buSzTx/>
              <a:buFont typeface="Wingdings"/>
              <a:buNone/>
              <a:defRPr sz="2280" b="1">
                <a:effectLst>
                  <a:outerShdw blurRad="12065" dist="2413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dérivé actif d'oxicumarine,</a:t>
            </a:r>
          </a:p>
          <a:p>
            <a:pPr marL="0" indent="0" algn="just" defTabSz="868680">
              <a:spcBef>
                <a:spcPts val="500"/>
              </a:spcBef>
              <a:buSzTx/>
              <a:buFont typeface="Wingdings"/>
              <a:buNone/>
              <a:defRPr sz="2280" b="1">
                <a:effectLst>
                  <a:outerShdw blurRad="12065" dist="2413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anticoagulant lent dans la maladie thromboembolique.</a:t>
            </a:r>
          </a:p>
          <a:p>
            <a:pPr marL="0" indent="0" algn="just" defTabSz="868680">
              <a:spcBef>
                <a:spcPts val="500"/>
              </a:spcBef>
              <a:buSzTx/>
              <a:buFont typeface="Wingdings"/>
              <a:buNone/>
              <a:defRPr sz="2280" b="1">
                <a:effectLst>
                  <a:outerShdw blurRad="12065" dist="2413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La dicumarine et ses préparations sont contre-indiquées dans : le démicrobisme, l'hypovitaminose K, la diathèse hémorragique, les ulcères digestifs et les maladies du foie.</a:t>
            </a:r>
          </a:p>
        </p:txBody>
      </p:sp>
      <p:sp>
        <p:nvSpPr>
          <p:cNvPr id="322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grpSp>
        <p:nvGrpSpPr>
          <p:cNvPr id="327" name="Grouper"/>
          <p:cNvGrpSpPr/>
          <p:nvPr/>
        </p:nvGrpSpPr>
        <p:grpSpPr>
          <a:xfrm>
            <a:off x="1071562" y="0"/>
            <a:ext cx="8072438" cy="6858000"/>
            <a:chOff x="0" y="0"/>
            <a:chExt cx="8072437" cy="6858000"/>
          </a:xfrm>
        </p:grpSpPr>
        <p:sp>
          <p:nvSpPr>
            <p:cNvPr id="325" name="Rectangle"/>
            <p:cNvSpPr/>
            <p:nvPr/>
          </p:nvSpPr>
          <p:spPr>
            <a:xfrm>
              <a:off x="0" y="0"/>
              <a:ext cx="8072438" cy="6858000"/>
            </a:xfrm>
            <a:prstGeom prst="rect">
              <a:avLst/>
            </a:prstGeom>
            <a:solidFill>
              <a:srgbClr val="FF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pic>
          <p:nvPicPr>
            <p:cNvPr id="326" name="image.tif" descr="image.tif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0" y="0"/>
              <a:ext cx="8072438" cy="685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28" name="Activité de la vitamine K"/>
          <p:cNvSpPr txBox="1"/>
          <p:nvPr/>
        </p:nvSpPr>
        <p:spPr>
          <a:xfrm>
            <a:off x="6640634" y="6390625"/>
            <a:ext cx="2402084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 algn="r">
              <a:defRPr b="1">
                <a:solidFill>
                  <a:srgbClr val="0000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Activité de la vitamine K</a:t>
            </a:r>
          </a:p>
        </p:txBody>
      </p:sp>
    </p:spTree>
  </p:cSld>
  <p:clrMapOvr>
    <a:masterClrMapping/>
  </p:clrMapOvr>
  <p:transition spd="med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Acide salicylique…"/>
          <p:cNvSpPr txBox="1">
            <a:spLocks noGrp="1"/>
          </p:cNvSpPr>
          <p:nvPr>
            <p:ph type="body" idx="4294967295"/>
          </p:nvPr>
        </p:nvSpPr>
        <p:spPr>
          <a:xfrm>
            <a:off x="684212" y="188912"/>
            <a:ext cx="8064501" cy="61198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 Acide salicylique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ressemble structurellement au cumarol</a:t>
            </a:r>
          </a:p>
          <a:p>
            <a:pPr marL="0" indent="0" algn="just" defTabSz="886968"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Par : réduisant la prothrombine sanguine, ce qui diminue la coagulabilité sanguine, tout en provoquant la réduction et l'agrégation plaquettaire.</a:t>
            </a:r>
          </a:p>
          <a:p>
            <a:pPr marL="0" indent="0" algn="just" defTabSz="886968">
              <a:lnSpc>
                <a:spcPct val="80000"/>
              </a:lnSpc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Dipiridamol (Persantine)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vasodilatateur et anticoagulant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Dans : prophylaxie de l'embolie artérielle, de la thrombose veineuse et du purpura thrombocytopénique. Il est associé à l'aspirine.</a:t>
            </a:r>
          </a:p>
          <a:p>
            <a:pPr marL="0" indent="0" algn="just" defTabSz="886968">
              <a:lnSpc>
                <a:spcPct val="80000"/>
              </a:lnSpc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Dextran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diminue les accidents thromboemboliques post-opératoires ,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En : perfusions i.v. </a:t>
            </a:r>
          </a:p>
        </p:txBody>
      </p:sp>
      <p:sp>
        <p:nvSpPr>
          <p:cNvPr id="331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rsuri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Cursuri Prof. Dr. Romeo T. Cristina®</a:t>
            </a:r>
          </a:p>
        </p:txBody>
      </p:sp>
      <p:sp>
        <p:nvSpPr>
          <p:cNvPr id="66" name="Effondrement cardiaque…"/>
          <p:cNvSpPr txBox="1">
            <a:spLocks noGrp="1"/>
          </p:cNvSpPr>
          <p:nvPr>
            <p:ph type="body" idx="4294967295"/>
          </p:nvPr>
        </p:nvSpPr>
        <p:spPr>
          <a:xfrm>
            <a:off x="611187" y="908050"/>
            <a:ext cx="8229601" cy="52562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68680">
              <a:lnSpc>
                <a:spcPct val="80000"/>
              </a:lnSpc>
              <a:spcBef>
                <a:spcPts val="400"/>
              </a:spcBef>
              <a:buSzTx/>
              <a:buFont typeface="Wingdings"/>
              <a:buNone/>
              <a:defRPr sz="1900" b="1">
                <a:solidFill>
                  <a:srgbClr val="FF9900"/>
                </a:solidFill>
                <a:effectLst>
                  <a:outerShdw blurRad="12065" dist="2413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Effondrement cardiaque </a:t>
            </a:r>
          </a:p>
          <a:p>
            <a:pPr marL="0" indent="0" algn="just" defTabSz="868680">
              <a:lnSpc>
                <a:spcPct val="80000"/>
              </a:lnSpc>
              <a:buSzTx/>
              <a:buFont typeface="Wingdings"/>
              <a:buNone/>
              <a:defRPr sz="1900" b="1">
                <a:solidFill>
                  <a:srgbClr val="FF9900"/>
                </a:solidFill>
                <a:effectLst>
                  <a:outerShdw blurRad="12065" dist="2413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68680">
              <a:lnSpc>
                <a:spcPct val="80000"/>
              </a:lnSpc>
              <a:spcBef>
                <a:spcPts val="400"/>
              </a:spcBef>
              <a:buSzTx/>
              <a:buFont typeface="Wingdings"/>
              <a:buNone/>
              <a:defRPr sz="1900" b="1">
                <a:effectLst>
                  <a:outerShdw blurRad="12065" dist="2413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68680">
              <a:lnSpc>
                <a:spcPct val="80000"/>
              </a:lnSpc>
              <a:spcBef>
                <a:spcPts val="400"/>
              </a:spcBef>
              <a:buSzTx/>
              <a:buFont typeface="Wingdings"/>
              <a:buNone/>
              <a:defRPr sz="1900" b="1">
                <a:effectLst>
                  <a:outerShdw blurRad="12065" dist="2413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68680">
              <a:lnSpc>
                <a:spcPct val="80000"/>
              </a:lnSpc>
              <a:spcBef>
                <a:spcPts val="400"/>
              </a:spcBef>
              <a:buSzTx/>
              <a:buFont typeface="Wingdings"/>
              <a:buNone/>
              <a:defRPr sz="1900" b="1">
                <a:effectLst>
                  <a:outerShdw blurRad="12065" dist="2413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lorsque le cœur n'est pas en mesure d'éliminer le sang qui pénètre dans le ventricule, entre en effondrement et il se dilate.</a:t>
            </a:r>
          </a:p>
          <a:p>
            <a:pPr marL="0" indent="0" algn="just" defTabSz="868680">
              <a:lnSpc>
                <a:spcPct val="80000"/>
              </a:lnSpc>
              <a:spcBef>
                <a:spcPts val="400"/>
              </a:spcBef>
              <a:buSzTx/>
              <a:buFont typeface="Wingdings"/>
              <a:buNone/>
              <a:defRPr sz="1900" b="1">
                <a:effectLst>
                  <a:outerShdw blurRad="12065" dist="2413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effondrement suivi d'un œdème et / ou d'une ascite à la suite d'une lésion de la valve myocardique.</a:t>
            </a:r>
          </a:p>
          <a:p>
            <a:pPr marL="0" indent="0" algn="just" defTabSz="868680">
              <a:lnSpc>
                <a:spcPct val="80000"/>
              </a:lnSpc>
              <a:spcBef>
                <a:spcPts val="400"/>
              </a:spcBef>
              <a:buSzTx/>
              <a:buFont typeface="Wingdings"/>
              <a:buNone/>
              <a:defRPr sz="1900" b="1">
                <a:effectLst>
                  <a:outerShdw blurRad="12065" dist="2413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68680">
              <a:lnSpc>
                <a:spcPct val="80000"/>
              </a:lnSpc>
              <a:spcBef>
                <a:spcPts val="400"/>
              </a:spcBef>
              <a:buSzTx/>
              <a:buFont typeface="Wingdings"/>
              <a:buNone/>
              <a:defRPr sz="1900" b="1">
                <a:effectLst>
                  <a:outerShdw blurRad="12065" dist="2413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Traitement, l'une des deux directions:</a:t>
            </a:r>
          </a:p>
          <a:p>
            <a:pPr marL="0" indent="0" algn="just" defTabSz="868680">
              <a:lnSpc>
                <a:spcPct val="80000"/>
              </a:lnSpc>
              <a:spcBef>
                <a:spcPts val="400"/>
              </a:spcBef>
              <a:buSzTx/>
              <a:buFont typeface="Wingdings"/>
              <a:buNone/>
              <a:defRPr sz="1900" b="1">
                <a:effectLst>
                  <a:outerShdw blurRad="12065" dist="2413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68680">
              <a:lnSpc>
                <a:spcPct val="80000"/>
              </a:lnSpc>
              <a:spcBef>
                <a:spcPts val="400"/>
              </a:spcBef>
              <a:buSzTx/>
              <a:buFont typeface="Wingdings"/>
              <a:buNone/>
              <a:defRPr sz="1900" b="1">
                <a:effectLst>
                  <a:outerShdw blurRad="12065" dist="2413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1. amélioration de la capacité de pompage du cœur (par exemple, utilisation de stimulants ou de glycosides). Stimulants précieux lorsque la pression est faible en raison du ralentissement du cœur.</a:t>
            </a:r>
          </a:p>
          <a:p>
            <a:pPr marL="0" indent="0" algn="just" defTabSz="868680">
              <a:lnSpc>
                <a:spcPct val="80000"/>
              </a:lnSpc>
              <a:spcBef>
                <a:spcPts val="400"/>
              </a:spcBef>
              <a:buSzTx/>
              <a:buFont typeface="Wingdings"/>
              <a:buNone/>
              <a:defRPr sz="1900" b="1">
                <a:effectLst>
                  <a:outerShdw blurRad="12065" dist="2413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 defTabSz="868680">
              <a:lnSpc>
                <a:spcPct val="80000"/>
              </a:lnSpc>
              <a:spcBef>
                <a:spcPts val="400"/>
              </a:spcBef>
              <a:buSzTx/>
              <a:buFont typeface="Wingdings"/>
              <a:buNone/>
              <a:defRPr sz="1900" b="1">
                <a:effectLst>
                  <a:outerShdw blurRad="12065" dist="2413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2.En opposition à la première, lorsque l'activité cardiaque sera réduite à un niveau qui peut faire face. Cela permettra de réduire le volume de sang pompé ou en réduisant la pression à laquelle le sang est pompé (par des vasodilatateurs qui réduisent la résistance périphérique).</a:t>
            </a:r>
          </a:p>
        </p:txBody>
      </p:sp>
    </p:spTree>
  </p:cSld>
  <p:clrMapOvr>
    <a:masterClrMapping/>
  </p:clrMapOvr>
  <p:transition spd="med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polysaccharides produits par Leuconostoc mesenteroides et Leuconostoc dextranicum…"/>
          <p:cNvSpPr txBox="1">
            <a:spLocks noGrp="1"/>
          </p:cNvSpPr>
          <p:nvPr>
            <p:ph type="body" idx="4294967295"/>
          </p:nvPr>
        </p:nvSpPr>
        <p:spPr>
          <a:xfrm>
            <a:off x="395287" y="1268412"/>
            <a:ext cx="8207376" cy="446405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59536">
              <a:lnSpc>
                <a:spcPct val="70000"/>
              </a:lnSpc>
              <a:spcBef>
                <a:spcPts val="500"/>
              </a:spcBef>
              <a:buChar char="-"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 polysaccharides produits par Leuconostoc mesenteroides et Leuconostoc dextranicum </a:t>
            </a:r>
          </a:p>
          <a:p>
            <a:pPr marL="0" indent="0" algn="just" defTabSz="859536">
              <a:lnSpc>
                <a:spcPct val="70000"/>
              </a:lnSpc>
              <a:spcBef>
                <a:spcPts val="500"/>
              </a:spcBef>
              <a:buChar char="-"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 Ils produisent du dextrane à partir d'un substrat de saccharose</a:t>
            </a:r>
          </a:p>
          <a:p>
            <a:pPr marL="0" indent="0" algn="just" defTabSz="859536">
              <a:lnSpc>
                <a:spcPct val="70000"/>
              </a:lnSpc>
              <a:spcBef>
                <a:spcPts val="500"/>
              </a:spcBef>
              <a:buChar char="-"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 produits par dépolymérisation ou synthèse </a:t>
            </a:r>
          </a:p>
          <a:p>
            <a:pPr marL="0" indent="0" algn="just" defTabSz="859536">
              <a:lnSpc>
                <a:spcPct val="70000"/>
              </a:lnSpc>
              <a:spcBef>
                <a:spcPts val="500"/>
              </a:spcBef>
              <a:buChar char="-"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 sont composés de séquences α-D-glucopyranosyle.</a:t>
            </a:r>
          </a:p>
          <a:p>
            <a:pPr marL="0" indent="0" algn="just" defTabSz="859536">
              <a:lnSpc>
                <a:spcPct val="70000"/>
              </a:lnSpc>
              <a:buChar char="-"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Selon leur poids moléculaire, il existe plusieurs produits :</a:t>
            </a:r>
          </a:p>
          <a:p>
            <a:pPr marL="0" indent="0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Dextran 40 (Rheomacrodex, Eudextran, Rheotran), produit par L. mesenteroides (MW = 40 000).</a:t>
            </a:r>
          </a:p>
          <a:p>
            <a:pPr marL="0" indent="0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Dextran 70 (Hyskon, Macrodex) (MW = 70 000),</a:t>
            </a:r>
          </a:p>
          <a:p>
            <a:pPr marL="0" indent="0" defTabSz="859536"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Dextran 75 (Gentran 75) (MW = 75 000).</a:t>
            </a:r>
          </a:p>
          <a:p>
            <a:pPr marL="0" indent="0" algn="just" defTabSz="859536">
              <a:lnSpc>
                <a:spcPct val="70000"/>
              </a:lnSpc>
              <a:spcBef>
                <a:spcPts val="500"/>
              </a:spcBef>
              <a:buSzTx/>
              <a:buFont typeface="Wingdings"/>
              <a:buNone/>
              <a:defRPr sz="2256" b="1">
                <a:effectLst>
                  <a:outerShdw blurRad="11938" dist="23876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Dextran sulfate Na (Asuro, Colyonal, Dexulate, Dextrarine)</a:t>
            </a:r>
          </a:p>
        </p:txBody>
      </p:sp>
      <p:sp>
        <p:nvSpPr>
          <p:cNvPr id="334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Héparine…"/>
          <p:cNvSpPr txBox="1">
            <a:spLocks noGrp="1"/>
          </p:cNvSpPr>
          <p:nvPr>
            <p:ph type="body" idx="4294967295"/>
          </p:nvPr>
        </p:nvSpPr>
        <p:spPr>
          <a:xfrm>
            <a:off x="179387" y="98425"/>
            <a:ext cx="8785226" cy="63547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Héparine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Sel de sodium officinal,  mélange de sels de sodium et de mucopolysaccharides.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Prolonge la coagulation : empêchant la conversion de la prothrombine en thrombine (inhibant la thrombokinase et maintenant l'intégrité des plaquettes).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Est administrée par voie s.c., i.v., i.m., 100 I.U.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Ne peut pas être utilisée oralement.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Flacons commerciaux de 1 ml de calcipirine 25 000 UI / ampoule.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Lasonil (pommade)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héparinoïde, 5000 UI + 15 000 UI / 100 g de hyaluronidase.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diminue la coagulabilité du sang,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réduit la viscosité,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augmente la perméabilité du tissu conjonctif.</a:t>
            </a:r>
          </a:p>
          <a:p>
            <a:pPr marL="0" indent="0" algn="just" defTabSz="886968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522" b="1">
                <a:solidFill>
                  <a:srgbClr val="FF9900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dans: résorption d'œdème, d'hématome et d'exsudats.</a:t>
            </a:r>
          </a:p>
        </p:txBody>
      </p:sp>
      <p:sp>
        <p:nvSpPr>
          <p:cNvPr id="337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Hémofiline…"/>
          <p:cNvSpPr txBox="1">
            <a:spLocks noGrp="1"/>
          </p:cNvSpPr>
          <p:nvPr>
            <p:ph type="body" idx="4294967295"/>
          </p:nvPr>
        </p:nvSpPr>
        <p:spPr>
          <a:xfrm>
            <a:off x="571500" y="547687"/>
            <a:ext cx="8072438" cy="5618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Hémofiline</a:t>
            </a:r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dans: glandes buccales de la sangsue Hirudo medicalis..</a:t>
            </a:r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action: sur la thrombine : assurer la conversion du fibrinogène en fibrine.</a:t>
            </a:r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augmente la quantité d'antithrombine.</a:t>
            </a:r>
          </a:p>
          <a:p>
            <a:pPr marL="0" indent="0" algn="just">
              <a:lnSpc>
                <a:spcPct val="80000"/>
              </a:lnSpc>
              <a:buSzTx/>
              <a:buFont typeface="Wingdings"/>
              <a:buNone/>
              <a:defRPr sz="10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Citrate de sodium, sel trisodique</a:t>
            </a:r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poudre cristalline blanche aux cristaux incolores, inodore, au goût salé et soluble dans l'eau. </a:t>
            </a:r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Si la dose de 10 g i.v. est dépassée, une hypocalcémie apparaît.</a:t>
            </a:r>
          </a:p>
          <a:p>
            <a:pPr marL="0" indent="0" algn="just">
              <a:lnSpc>
                <a:spcPct val="80000"/>
              </a:lnSpc>
              <a:buSzTx/>
              <a:buFont typeface="Wingdings"/>
              <a:buNone/>
              <a:defRPr sz="10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endParaRPr/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Oxalate de sodium</a:t>
            </a:r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600" b="1">
                <a:solidFill>
                  <a:srgbClr val="FF9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- Bon anticoagulant utilisé in vitro.</a:t>
            </a:r>
          </a:p>
        </p:txBody>
      </p:sp>
      <p:sp>
        <p:nvSpPr>
          <p:cNvPr id="340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</p:spTree>
  </p:cSld>
  <p:clrMapOvr>
    <a:masterClrMapping/>
  </p:clrMapOvr>
  <p:transition spd="med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322512" y="0"/>
            <a:ext cx="6821488" cy="6215063"/>
          </a:xfrm>
          <a:prstGeom prst="rect">
            <a:avLst/>
          </a:prstGeom>
          <a:ln w="12700">
            <a:miter lim="400000"/>
          </a:ln>
        </p:spPr>
      </p:pic>
      <p:sp>
        <p:nvSpPr>
          <p:cNvPr id="343" name="http://kelation-therapy.com/images/arteries.gif"/>
          <p:cNvSpPr txBox="1"/>
          <p:nvPr/>
        </p:nvSpPr>
        <p:spPr>
          <a:xfrm>
            <a:off x="4185920" y="5013325"/>
            <a:ext cx="3543286" cy="28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http://kelation-therapy.com/images/arteries.gif</a:t>
            </a:r>
          </a:p>
        </p:txBody>
      </p:sp>
      <p:sp>
        <p:nvSpPr>
          <p:cNvPr id="344" name="Cours Prof. Dr. Romeo T. Cristina®"/>
          <p:cNvSpPr txBox="1"/>
          <p:nvPr/>
        </p:nvSpPr>
        <p:spPr>
          <a:xfrm>
            <a:off x="3169920" y="6436360"/>
            <a:ext cx="2804160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Cours Prof. Dr. Romeo T. Cristina®</a:t>
            </a:r>
          </a:p>
        </p:txBody>
      </p:sp>
      <p:sp>
        <p:nvSpPr>
          <p:cNvPr id="345" name="Merci pour  votre attention!"/>
          <p:cNvSpPr txBox="1"/>
          <p:nvPr/>
        </p:nvSpPr>
        <p:spPr>
          <a:xfrm rot="20581003">
            <a:off x="398845" y="4130140"/>
            <a:ext cx="2966086" cy="153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900"/>
              </a:spcBef>
              <a:defRPr sz="3200" b="1">
                <a:solidFill>
                  <a:srgbClr val="E5E5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pPr>
            <a:r>
              <a:t>Merci</a:t>
            </a:r>
            <a:r>
              <a:rPr>
                <a:solidFill>
                  <a:srgbClr val="FFFFFF"/>
                </a:solidFill>
              </a:rPr>
              <a:t> pour  </a:t>
            </a:r>
            <a:r>
              <a:rPr>
                <a:solidFill>
                  <a:srgbClr val="FF0000"/>
                </a:solidFill>
              </a:rPr>
              <a:t>votre</a:t>
            </a:r>
            <a:r>
              <a:rPr>
                <a:solidFill>
                  <a:srgbClr val="FFFFFF"/>
                </a:solidFill>
              </a:rPr>
              <a:t> </a:t>
            </a:r>
            <a:r>
              <a:rPr>
                <a:solidFill>
                  <a:srgbClr val="99FF33"/>
                </a:solidFill>
              </a:rPr>
              <a:t>attention</a:t>
            </a:r>
            <a:r>
              <a:rPr>
                <a:solidFill>
                  <a:srgbClr val="FFFFFF"/>
                </a:solidFill>
              </a:rPr>
              <a:t>!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Slit">
  <a:themeElements>
    <a:clrScheme name="Slit">
      <a:dk1>
        <a:srgbClr val="720000"/>
      </a:dk1>
      <a:lt1>
        <a:srgbClr val="720000"/>
      </a:lt1>
      <a:dk2>
        <a:srgbClr val="A7A7A7"/>
      </a:dk2>
      <a:lt2>
        <a:srgbClr val="535353"/>
      </a:lt2>
      <a:accent1>
        <a:srgbClr val="FF3300"/>
      </a:accent1>
      <a:accent2>
        <a:srgbClr val="BE796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lit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l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72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72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lit">
  <a:themeElements>
    <a:clrScheme name="Sli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3300"/>
      </a:accent1>
      <a:accent2>
        <a:srgbClr val="BE796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lit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l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72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72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6894</Words>
  <Application>Microsoft Office PowerPoint</Application>
  <PresentationFormat>On-screen Show (4:3)</PresentationFormat>
  <Paragraphs>815</Paragraphs>
  <Slides>93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4" baseType="lpstr">
      <vt:lpstr>Slit</vt:lpstr>
      <vt:lpstr>Médicaments cardiovasculaires</vt:lpstr>
      <vt:lpstr>  Required recollections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   Digitalics 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Médicaments cardiovasculaires</dc:title>
  <dc:creator>User</dc:creator>
  <cp:lastModifiedBy>User</cp:lastModifiedBy>
  <cp:revision>1</cp:revision>
  <dcterms:modified xsi:type="dcterms:W3CDTF">2020-03-11T17:12:04Z</dcterms:modified>
</cp:coreProperties>
</file>